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Montserrat"/>
      <p:regular r:id="rId45"/>
      <p:bold r:id="rId46"/>
      <p:italic r:id="rId47"/>
      <p:boldItalic r:id="rId48"/>
    </p:embeddedFont>
    <p:embeddedFont>
      <p:font typeface="Average"/>
      <p:regular r:id="rId49"/>
    </p:embeddedFont>
    <p:embeddedFont>
      <p:font typeface="Nunito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jzi5JsbN4YQIi1OP/htGDtFkux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45B67E-F17D-46C2-ACC5-046695F7D946}">
  <a:tblStyle styleId="{4D45B67E-F17D-46C2-ACC5-046695F7D946}"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9B507678-AA0E-433D-A732-EA7E78ABA01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C7EE7B0-29E5-4511-8FF6-A680BC3ADFDA}"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Sans-bold.fntdata"/><Relationship Id="rId50" Type="http://schemas.openxmlformats.org/officeDocument/2006/relationships/font" Target="fonts/NunitoSans-regular.fntdata"/><Relationship Id="rId53" Type="http://schemas.openxmlformats.org/officeDocument/2006/relationships/font" Target="fonts/NunitoSans-boldItalic.fntdata"/><Relationship Id="rId52" Type="http://schemas.openxmlformats.org/officeDocument/2006/relationships/font" Target="fonts/NunitoSans-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52c87ede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52c87ede8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252c87ede8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52c87ede8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52c87ede8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252c87ede8_2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52c87ede8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2252c87ede8_2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Focussed on single page hematology reports</a:t>
            </a:r>
            <a:endParaRPr/>
          </a:p>
        </p:txBody>
      </p:sp>
      <p:sp>
        <p:nvSpPr>
          <p:cNvPr id="240" name="Google Shape;240;g2252c87ede8_2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52c87ede8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52c87ede8_2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Selection criteria: Following a standard for information, Indian labs </a:t>
            </a:r>
            <a:endParaRPr/>
          </a:p>
        </p:txBody>
      </p:sp>
      <p:sp>
        <p:nvSpPr>
          <p:cNvPr id="248" name="Google Shape;248;g2252c87ede8_2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52c87ede8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52c87ede8_2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Benefits of augmentation</a:t>
            </a:r>
            <a:endParaRPr/>
          </a:p>
        </p:txBody>
      </p:sp>
      <p:sp>
        <p:nvSpPr>
          <p:cNvPr id="258" name="Google Shape;258;g2252c87ede8_2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52c87ede8_2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252c87ede8_2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LabelImg, size of the dataset, time taken for </a:t>
            </a:r>
            <a:r>
              <a:rPr lang="en-US"/>
              <a:t>manual</a:t>
            </a:r>
            <a:r>
              <a:rPr lang="en-US"/>
              <a:t> annotations, why we selected these classes, available options of annotation formats (of which we choose PASCALVOC which later we converted to YOLO for YOLOv8 model training) </a:t>
            </a:r>
            <a:endParaRPr/>
          </a:p>
        </p:txBody>
      </p:sp>
      <p:sp>
        <p:nvSpPr>
          <p:cNvPr id="265" name="Google Shape;265;g2252c87ede8_2_2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64238626c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464238626c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2464238626c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62990575e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2462990575e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2462990575e_0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52c87ede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g2252c87ede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Objective, </a:t>
            </a:r>
            <a:r>
              <a:rPr lang="en-US"/>
              <a:t>comparison with other models, single pass, speed comparison</a:t>
            </a:r>
            <a:endParaRPr/>
          </a:p>
        </p:txBody>
      </p:sp>
      <p:sp>
        <p:nvSpPr>
          <p:cNvPr id="286" name="Google Shape;286;g2252c87ede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62990575e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462990575e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Comparison of different variants of yolov8</a:t>
            </a:r>
            <a:endParaRPr/>
          </a:p>
        </p:txBody>
      </p:sp>
      <p:sp>
        <p:nvSpPr>
          <p:cNvPr id="293" name="Google Shape;293;g2462990575e_0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62990575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2462990575e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Defining the scope of the project, earlier brainstormed statements  –guidance from coordinators→  current statement</a:t>
            </a:r>
            <a:endParaRPr/>
          </a:p>
        </p:txBody>
      </p:sp>
      <p:sp>
        <p:nvSpPr>
          <p:cNvPr id="167" name="Google Shape;167;g2462990575e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252c87ede8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2252c87ede8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yolo trains</a:t>
            </a:r>
            <a:endParaRPr/>
          </a:p>
        </p:txBody>
      </p:sp>
      <p:sp>
        <p:nvSpPr>
          <p:cNvPr id="301" name="Google Shape;301;g2252c87ede8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252c87ede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252c87ede8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result comparison</a:t>
            </a:r>
            <a:endParaRPr/>
          </a:p>
        </p:txBody>
      </p:sp>
      <p:sp>
        <p:nvSpPr>
          <p:cNvPr id="309" name="Google Shape;309;g2252c87ede8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252c87ede8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2252c87ede8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result comparison, plateau hit</a:t>
            </a:r>
            <a:endParaRPr/>
          </a:p>
        </p:txBody>
      </p:sp>
      <p:sp>
        <p:nvSpPr>
          <p:cNvPr id="317" name="Google Shape;317;g2252c87ede8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52c87ede8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52c87ede8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highlighting the absence of platelet class despite having low confidence filter</a:t>
            </a:r>
            <a:endParaRPr/>
          </a:p>
        </p:txBody>
      </p:sp>
      <p:sp>
        <p:nvSpPr>
          <p:cNvPr id="326" name="Google Shape;326;g2252c87ede8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52c87ede8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52c87ede8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2252c87ede8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62990575e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2462990575e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roi, manipulations done</a:t>
            </a:r>
            <a:endParaRPr/>
          </a:p>
        </p:txBody>
      </p:sp>
      <p:sp>
        <p:nvSpPr>
          <p:cNvPr id="340" name="Google Shape;340;g2462990575e_0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252c87ede8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252c87ede8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2252c87ede8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62990575e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462990575e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module 3 input, data flow for easyocr</a:t>
            </a:r>
            <a:endParaRPr/>
          </a:p>
        </p:txBody>
      </p:sp>
      <p:sp>
        <p:nvSpPr>
          <p:cNvPr id="364" name="Google Shape;364;g2462990575e_0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52c87ede8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52c87ede8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flow for tesseract, comparison of easy ocr and tesseract (better accuracy, speed and </a:t>
            </a:r>
            <a:r>
              <a:rPr lang="en-US"/>
              <a:t>comparatively</a:t>
            </a:r>
            <a:r>
              <a:rPr lang="en-US"/>
              <a:t> structured output data)</a:t>
            </a:r>
            <a:endParaRPr/>
          </a:p>
        </p:txBody>
      </p:sp>
      <p:sp>
        <p:nvSpPr>
          <p:cNvPr id="373" name="Google Shape;373;g2252c87ede8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252c87ede8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252c87ede8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Mention the step of creation of dataframe, extracting numeric values from the above data (1. of output)</a:t>
            </a:r>
            <a:endParaRPr/>
          </a:p>
        </p:txBody>
      </p:sp>
      <p:sp>
        <p:nvSpPr>
          <p:cNvPr id="380" name="Google Shape;380;g2252c87ede8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62990575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2462990575e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Base paper selection and approach followed by them</a:t>
            </a:r>
            <a:endParaRPr/>
          </a:p>
        </p:txBody>
      </p:sp>
      <p:sp>
        <p:nvSpPr>
          <p:cNvPr id="174" name="Google Shape;174;g2462990575e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462990575e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2462990575e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2462990575e_0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252c87ede8_2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2252c87ede8_2_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2252c87ede8_2_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52c87ede8_2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52c87ede8_2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2252c87ede8_2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825d5887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24825d58875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g24825d58875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252c87ede8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252c87ede8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2252c87ede8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52c87ede8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252c87ede8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2252c87ede8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841eb58e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24841eb58e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4" name="Google Shape;434;g24841eb58e7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462990575e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2462990575e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2462990575e_0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62990575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g2462990575e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2462990575e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62990575e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2462990575e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2462990575e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62990575e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2462990575e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On ground work for dataset sourcing </a:t>
            </a:r>
            <a:endParaRPr/>
          </a:p>
        </p:txBody>
      </p:sp>
      <p:sp>
        <p:nvSpPr>
          <p:cNvPr id="196" name="Google Shape;196;g2462990575e_0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62990575e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2462990575e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2462990575e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62990575e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2462990575e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Majority of the time taken by dataset creation and sourcing</a:t>
            </a:r>
            <a:endParaRPr/>
          </a:p>
        </p:txBody>
      </p:sp>
      <p:sp>
        <p:nvSpPr>
          <p:cNvPr id="211" name="Google Shape;211;g2462990575e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62990575e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2462990575e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2462990575e_0_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 name="Shape 12"/>
        <p:cNvGrpSpPr/>
        <p:nvPr/>
      </p:nvGrpSpPr>
      <p:grpSpPr>
        <a:xfrm>
          <a:off x="0" y="0"/>
          <a:ext cx="0" cy="0"/>
          <a:chOff x="0" y="0"/>
          <a:chExt cx="0" cy="0"/>
        </a:xfrm>
      </p:grpSpPr>
      <p:sp>
        <p:nvSpPr>
          <p:cNvPr id="13" name="Google Shape;13;g22504f7bfc9_0_3"/>
          <p:cNvSpPr/>
          <p:nvPr/>
        </p:nvSpPr>
        <p:spPr>
          <a:xfrm>
            <a:off x="0" y="4983921"/>
            <a:ext cx="3050732" cy="1874137"/>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 name="Google Shape;14;g22504f7bfc9_0_3"/>
          <p:cNvSpPr/>
          <p:nvPr/>
        </p:nvSpPr>
        <p:spPr>
          <a:xfrm rot="10800000">
            <a:off x="2775081" y="-13"/>
            <a:ext cx="9416917" cy="3953992"/>
          </a:xfrm>
          <a:custGeom>
            <a:rect b="b" l="l" r="r" t="t"/>
            <a:pathLst>
              <a:path extrusionOk="0" h="38994" w="92869">
                <a:moveTo>
                  <a:pt x="0" y="0"/>
                </a:moveTo>
                <a:lnTo>
                  <a:pt x="0" y="38993"/>
                </a:lnTo>
                <a:lnTo>
                  <a:pt x="92869" y="38993"/>
                </a:lnTo>
                <a:cubicBezTo>
                  <a:pt x="92869" y="17455"/>
                  <a:pt x="75414" y="0"/>
                  <a:pt x="5387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 name="Google Shape;15;g22504f7bfc9_0_3"/>
          <p:cNvSpPr txBox="1"/>
          <p:nvPr>
            <p:ph hasCustomPrompt="1" type="title"/>
          </p:nvPr>
        </p:nvSpPr>
        <p:spPr>
          <a:xfrm>
            <a:off x="2098300" y="1854033"/>
            <a:ext cx="7998000" cy="14631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6" name="Google Shape;16;g22504f7bfc9_0_3"/>
          <p:cNvSpPr txBox="1"/>
          <p:nvPr>
            <p:ph idx="1" type="subTitle"/>
          </p:nvPr>
        </p:nvSpPr>
        <p:spPr>
          <a:xfrm>
            <a:off x="2095500" y="3427533"/>
            <a:ext cx="7998000" cy="670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81" name="Shape 81"/>
        <p:cNvGrpSpPr/>
        <p:nvPr/>
      </p:nvGrpSpPr>
      <p:grpSpPr>
        <a:xfrm>
          <a:off x="0" y="0"/>
          <a:ext cx="0" cy="0"/>
          <a:chOff x="0" y="0"/>
          <a:chExt cx="0" cy="0"/>
        </a:xfrm>
      </p:grpSpPr>
      <p:sp>
        <p:nvSpPr>
          <p:cNvPr id="82" name="Google Shape;82;g22504f7bfc9_0_72"/>
          <p:cNvSpPr/>
          <p:nvPr/>
        </p:nvSpPr>
        <p:spPr>
          <a:xfrm>
            <a:off x="9400" y="9400"/>
            <a:ext cx="3433500" cy="68580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 name="Google Shape;83;g22504f7bfc9_0_72"/>
          <p:cNvSpPr txBox="1"/>
          <p:nvPr>
            <p:ph type="title"/>
          </p:nvPr>
        </p:nvSpPr>
        <p:spPr>
          <a:xfrm>
            <a:off x="6001933" y="491767"/>
            <a:ext cx="5239200" cy="763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4" name="Google Shape;84;g22504f7bfc9_0_72"/>
          <p:cNvSpPr/>
          <p:nvPr/>
        </p:nvSpPr>
        <p:spPr>
          <a:xfrm flipH="1">
            <a:off x="9002911" y="4835399"/>
            <a:ext cx="3189089" cy="2038065"/>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 name="Google Shape;85;g22504f7bfc9_0_72"/>
          <p:cNvSpPr txBox="1"/>
          <p:nvPr>
            <p:ph idx="1" type="subTitle"/>
          </p:nvPr>
        </p:nvSpPr>
        <p:spPr>
          <a:xfrm>
            <a:off x="6201968" y="1860863"/>
            <a:ext cx="21336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86" name="Google Shape;86;g22504f7bfc9_0_72"/>
          <p:cNvSpPr txBox="1"/>
          <p:nvPr>
            <p:ph idx="2" type="subTitle"/>
          </p:nvPr>
        </p:nvSpPr>
        <p:spPr>
          <a:xfrm>
            <a:off x="6201968" y="2321715"/>
            <a:ext cx="2133600" cy="1134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87" name="Google Shape;87;g22504f7bfc9_0_72"/>
          <p:cNvSpPr txBox="1"/>
          <p:nvPr>
            <p:ph idx="3" type="subTitle"/>
          </p:nvPr>
        </p:nvSpPr>
        <p:spPr>
          <a:xfrm>
            <a:off x="8909501" y="1860863"/>
            <a:ext cx="21336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88" name="Google Shape;88;g22504f7bfc9_0_72"/>
          <p:cNvSpPr txBox="1"/>
          <p:nvPr>
            <p:ph idx="4" type="subTitle"/>
          </p:nvPr>
        </p:nvSpPr>
        <p:spPr>
          <a:xfrm>
            <a:off x="8909501" y="2321715"/>
            <a:ext cx="2133600" cy="1134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89" name="Google Shape;89;g22504f7bfc9_0_72"/>
          <p:cNvSpPr txBox="1"/>
          <p:nvPr>
            <p:ph idx="5" type="subTitle"/>
          </p:nvPr>
        </p:nvSpPr>
        <p:spPr>
          <a:xfrm>
            <a:off x="6201968" y="4064063"/>
            <a:ext cx="21336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90" name="Google Shape;90;g22504f7bfc9_0_72"/>
          <p:cNvSpPr txBox="1"/>
          <p:nvPr>
            <p:ph idx="6" type="subTitle"/>
          </p:nvPr>
        </p:nvSpPr>
        <p:spPr>
          <a:xfrm>
            <a:off x="6201968" y="4524915"/>
            <a:ext cx="2133600" cy="1134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91" name="Google Shape;91;g22504f7bfc9_0_72"/>
          <p:cNvSpPr txBox="1"/>
          <p:nvPr>
            <p:ph idx="7" type="subTitle"/>
          </p:nvPr>
        </p:nvSpPr>
        <p:spPr>
          <a:xfrm>
            <a:off x="8909501" y="4064063"/>
            <a:ext cx="21336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92" name="Google Shape;92;g22504f7bfc9_0_72"/>
          <p:cNvSpPr txBox="1"/>
          <p:nvPr>
            <p:ph idx="8" type="subTitle"/>
          </p:nvPr>
        </p:nvSpPr>
        <p:spPr>
          <a:xfrm>
            <a:off x="8909501" y="4524915"/>
            <a:ext cx="2133600" cy="11340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3" name="Shape 93"/>
        <p:cNvGrpSpPr/>
        <p:nvPr/>
      </p:nvGrpSpPr>
      <p:grpSpPr>
        <a:xfrm>
          <a:off x="0" y="0"/>
          <a:ext cx="0" cy="0"/>
          <a:chOff x="0" y="0"/>
          <a:chExt cx="0" cy="0"/>
        </a:xfrm>
      </p:grpSpPr>
      <p:sp>
        <p:nvSpPr>
          <p:cNvPr id="94" name="Google Shape;94;g22504f7bfc9_0_84"/>
          <p:cNvSpPr/>
          <p:nvPr/>
        </p:nvSpPr>
        <p:spPr>
          <a:xfrm>
            <a:off x="0" y="4983820"/>
            <a:ext cx="3050732" cy="1874137"/>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5" name="Google Shape;95;g22504f7bfc9_0_84"/>
          <p:cNvSpPr/>
          <p:nvPr/>
        </p:nvSpPr>
        <p:spPr>
          <a:xfrm rot="-5400000">
            <a:off x="5380888" y="-802517"/>
            <a:ext cx="1599204" cy="3204372"/>
          </a:xfrm>
          <a:custGeom>
            <a:rect b="b" l="l" r="r" t="t"/>
            <a:pathLst>
              <a:path extrusionOk="0" h="75749" w="37804">
                <a:moveTo>
                  <a:pt x="37803" y="1"/>
                </a:moveTo>
                <a:cubicBezTo>
                  <a:pt x="16920" y="48"/>
                  <a:pt x="1" y="16979"/>
                  <a:pt x="1" y="37874"/>
                </a:cubicBezTo>
                <a:cubicBezTo>
                  <a:pt x="1" y="58770"/>
                  <a:pt x="16920" y="75712"/>
                  <a:pt x="37803" y="75748"/>
                </a:cubicBezTo>
                <a:lnTo>
                  <a:pt x="37803" y="1"/>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6" name="Google Shape;96;g22504f7bfc9_0_84"/>
          <p:cNvSpPr txBox="1"/>
          <p:nvPr>
            <p:ph type="ctrTitle"/>
          </p:nvPr>
        </p:nvSpPr>
        <p:spPr>
          <a:xfrm>
            <a:off x="950800" y="992767"/>
            <a:ext cx="5035200" cy="27369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97" name="Google Shape;97;g22504f7bfc9_0_84"/>
          <p:cNvSpPr txBox="1"/>
          <p:nvPr>
            <p:ph idx="1" type="subTitle"/>
          </p:nvPr>
        </p:nvSpPr>
        <p:spPr>
          <a:xfrm>
            <a:off x="950800" y="3729567"/>
            <a:ext cx="3048000" cy="95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g22504f7bfc9_0_89"/>
          <p:cNvSpPr/>
          <p:nvPr/>
        </p:nvSpPr>
        <p:spPr>
          <a:xfrm>
            <a:off x="0" y="0"/>
            <a:ext cx="1044351" cy="1044351"/>
          </a:xfrm>
          <a:custGeom>
            <a:rect b="b" l="l" r="r" t="t"/>
            <a:pathLst>
              <a:path extrusionOk="0" h="47780" w="47780">
                <a:moveTo>
                  <a:pt x="0" y="0"/>
                </a:moveTo>
                <a:lnTo>
                  <a:pt x="0" y="47780"/>
                </a:lnTo>
                <a:lnTo>
                  <a:pt x="9382" y="47780"/>
                </a:lnTo>
                <a:cubicBezTo>
                  <a:pt x="30587" y="47780"/>
                  <a:pt x="47780" y="30587"/>
                  <a:pt x="47780" y="9382"/>
                </a:cubicBezTo>
                <a:lnTo>
                  <a:pt x="47780"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0" name="Google Shape;100;g22504f7bfc9_0_89"/>
          <p:cNvSpPr/>
          <p:nvPr/>
        </p:nvSpPr>
        <p:spPr>
          <a:xfrm flipH="1">
            <a:off x="9915469" y="6271500"/>
            <a:ext cx="2276532" cy="586518"/>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1" name="Google Shape;101;g22504f7bfc9_0_89"/>
          <p:cNvSpPr txBox="1"/>
          <p:nvPr>
            <p:ph type="title"/>
          </p:nvPr>
        </p:nvSpPr>
        <p:spPr>
          <a:xfrm>
            <a:off x="950800" y="491767"/>
            <a:ext cx="102903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2" name="Google Shape;102;g22504f7bfc9_0_89"/>
          <p:cNvSpPr txBox="1"/>
          <p:nvPr>
            <p:ph idx="1" type="body"/>
          </p:nvPr>
        </p:nvSpPr>
        <p:spPr>
          <a:xfrm>
            <a:off x="950800" y="1536633"/>
            <a:ext cx="102903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349250" lvl="5" marL="2743200" algn="l">
              <a:lnSpc>
                <a:spcPct val="100000"/>
              </a:lnSpc>
              <a:spcBef>
                <a:spcPts val="0"/>
              </a:spcBef>
              <a:spcAft>
                <a:spcPts val="0"/>
              </a:spcAft>
              <a:buSzPts val="1900"/>
              <a:buChar char="■"/>
              <a:defRPr/>
            </a:lvl6pPr>
            <a:lvl7pPr indent="-349250" lvl="6" marL="3200400" algn="l">
              <a:lnSpc>
                <a:spcPct val="100000"/>
              </a:lnSpc>
              <a:spcBef>
                <a:spcPts val="0"/>
              </a:spcBef>
              <a:spcAft>
                <a:spcPts val="0"/>
              </a:spcAft>
              <a:buSzPts val="1900"/>
              <a:buChar char="●"/>
              <a:defRPr/>
            </a:lvl7pPr>
            <a:lvl8pPr indent="-349250" lvl="7" marL="3657600" algn="l">
              <a:lnSpc>
                <a:spcPct val="100000"/>
              </a:lnSpc>
              <a:spcBef>
                <a:spcPts val="0"/>
              </a:spcBef>
              <a:spcAft>
                <a:spcPts val="0"/>
              </a:spcAft>
              <a:buSzPts val="1900"/>
              <a:buChar char="○"/>
              <a:defRPr/>
            </a:lvl8pPr>
            <a:lvl9pPr indent="-349250" lvl="8" marL="4114800" algn="l">
              <a:lnSpc>
                <a:spcPct val="100000"/>
              </a:lnSpc>
              <a:spcBef>
                <a:spcPts val="0"/>
              </a:spcBef>
              <a:spcAft>
                <a:spcPts val="0"/>
              </a:spcAft>
              <a:buSzPts val="19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g22504f7bfc9_0_94"/>
          <p:cNvSpPr/>
          <p:nvPr/>
        </p:nvSpPr>
        <p:spPr>
          <a:xfrm>
            <a:off x="0" y="2968609"/>
            <a:ext cx="6331211" cy="3889414"/>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5" name="Google Shape;105;g22504f7bfc9_0_94"/>
          <p:cNvSpPr/>
          <p:nvPr/>
        </p:nvSpPr>
        <p:spPr>
          <a:xfrm>
            <a:off x="10931867" y="491767"/>
            <a:ext cx="1260102" cy="2524904"/>
          </a:xfrm>
          <a:custGeom>
            <a:rect b="b" l="l" r="r" t="t"/>
            <a:pathLst>
              <a:path extrusionOk="0" h="75749" w="37804">
                <a:moveTo>
                  <a:pt x="37803" y="1"/>
                </a:moveTo>
                <a:cubicBezTo>
                  <a:pt x="16920" y="48"/>
                  <a:pt x="1" y="16979"/>
                  <a:pt x="1" y="37874"/>
                </a:cubicBezTo>
                <a:cubicBezTo>
                  <a:pt x="1" y="58770"/>
                  <a:pt x="16920" y="75712"/>
                  <a:pt x="37803" y="75748"/>
                </a:cubicBezTo>
                <a:lnTo>
                  <a:pt x="37803"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6" name="Google Shape;106;g22504f7bfc9_0_94"/>
          <p:cNvSpPr txBox="1"/>
          <p:nvPr>
            <p:ph type="title"/>
          </p:nvPr>
        </p:nvSpPr>
        <p:spPr>
          <a:xfrm>
            <a:off x="950800" y="491767"/>
            <a:ext cx="102903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7" name="Google Shape;107;g22504f7bfc9_0_94"/>
          <p:cNvSpPr txBox="1"/>
          <p:nvPr>
            <p:ph idx="1" type="subTitle"/>
          </p:nvPr>
        </p:nvSpPr>
        <p:spPr>
          <a:xfrm>
            <a:off x="2401135" y="5335104"/>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108" name="Google Shape;108;g22504f7bfc9_0_94"/>
          <p:cNvSpPr txBox="1"/>
          <p:nvPr>
            <p:ph idx="2" type="subTitle"/>
          </p:nvPr>
        </p:nvSpPr>
        <p:spPr>
          <a:xfrm>
            <a:off x="2014700" y="4350816"/>
            <a:ext cx="3535500" cy="1121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09" name="Google Shape;109;g22504f7bfc9_0_94"/>
          <p:cNvSpPr txBox="1"/>
          <p:nvPr>
            <p:ph idx="3" type="subTitle"/>
          </p:nvPr>
        </p:nvSpPr>
        <p:spPr>
          <a:xfrm>
            <a:off x="7025701" y="5373912"/>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110" name="Google Shape;110;g22504f7bfc9_0_94"/>
          <p:cNvSpPr txBox="1"/>
          <p:nvPr>
            <p:ph idx="4" type="subTitle"/>
          </p:nvPr>
        </p:nvSpPr>
        <p:spPr>
          <a:xfrm>
            <a:off x="6639267" y="4350816"/>
            <a:ext cx="3535500" cy="1121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 name="Shape 111"/>
        <p:cNvGrpSpPr/>
        <p:nvPr/>
      </p:nvGrpSpPr>
      <p:grpSpPr>
        <a:xfrm>
          <a:off x="0" y="0"/>
          <a:ext cx="0" cy="0"/>
          <a:chOff x="0" y="0"/>
          <a:chExt cx="0" cy="0"/>
        </a:xfrm>
      </p:grpSpPr>
      <p:sp>
        <p:nvSpPr>
          <p:cNvPr id="112" name="Google Shape;112;g22504f7bfc9_0_102"/>
          <p:cNvSpPr/>
          <p:nvPr/>
        </p:nvSpPr>
        <p:spPr>
          <a:xfrm>
            <a:off x="5835967" y="3350800"/>
            <a:ext cx="1608900" cy="1608900"/>
          </a:xfrm>
          <a:prstGeom prst="ellipse">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 name="Google Shape;113;g22504f7bfc9_0_102"/>
          <p:cNvSpPr/>
          <p:nvPr/>
        </p:nvSpPr>
        <p:spPr>
          <a:xfrm flipH="1" rot="5400000">
            <a:off x="9903571" y="4569578"/>
            <a:ext cx="2267161" cy="2309685"/>
          </a:xfrm>
          <a:custGeom>
            <a:rect b="b" l="l" r="r" t="t"/>
            <a:pathLst>
              <a:path extrusionOk="0" h="47780" w="4778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4" name="Google Shape;114;g22504f7bfc9_0_102"/>
          <p:cNvSpPr txBox="1"/>
          <p:nvPr>
            <p:ph type="title"/>
          </p:nvPr>
        </p:nvSpPr>
        <p:spPr>
          <a:xfrm>
            <a:off x="6727200" y="4206833"/>
            <a:ext cx="4218300" cy="1694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g22504f7bfc9_0_106"/>
          <p:cNvSpPr/>
          <p:nvPr/>
        </p:nvSpPr>
        <p:spPr>
          <a:xfrm rot="10800000">
            <a:off x="10308734" y="4974799"/>
            <a:ext cx="1883254" cy="1883215"/>
          </a:xfrm>
          <a:custGeom>
            <a:rect b="b" l="l" r="r" t="t"/>
            <a:pathLst>
              <a:path extrusionOk="0" h="48078" w="48079">
                <a:moveTo>
                  <a:pt x="1" y="0"/>
                </a:moveTo>
                <a:lnTo>
                  <a:pt x="1" y="48077"/>
                </a:lnTo>
                <a:lnTo>
                  <a:pt x="14562" y="48077"/>
                </a:lnTo>
                <a:cubicBezTo>
                  <a:pt x="33064" y="48077"/>
                  <a:pt x="48078" y="33064"/>
                  <a:pt x="48078" y="14561"/>
                </a:cubicBezTo>
                <a:lnTo>
                  <a:pt x="48078"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 name="Google Shape;117;g22504f7bfc9_0_106"/>
          <p:cNvSpPr/>
          <p:nvPr/>
        </p:nvSpPr>
        <p:spPr>
          <a:xfrm flipH="1" rot="10800000">
            <a:off x="8" y="0"/>
            <a:ext cx="2677393" cy="1644786"/>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8" name="Google Shape;118;g22504f7bfc9_0_106"/>
          <p:cNvSpPr txBox="1"/>
          <p:nvPr>
            <p:ph idx="1" type="body"/>
          </p:nvPr>
        </p:nvSpPr>
        <p:spPr>
          <a:xfrm>
            <a:off x="950800" y="5332000"/>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1900"/>
              <a:buNone/>
              <a:defRPr/>
            </a:lvl1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20" name="Shape 120"/>
        <p:cNvGrpSpPr/>
        <p:nvPr/>
      </p:nvGrpSpPr>
      <p:grpSpPr>
        <a:xfrm>
          <a:off x="0" y="0"/>
          <a:ext cx="0" cy="0"/>
          <a:chOff x="0" y="0"/>
          <a:chExt cx="0" cy="0"/>
        </a:xfrm>
      </p:grpSpPr>
      <p:sp>
        <p:nvSpPr>
          <p:cNvPr id="121" name="Google Shape;121;g22504f7bfc9_0_111"/>
          <p:cNvSpPr/>
          <p:nvPr/>
        </p:nvSpPr>
        <p:spPr>
          <a:xfrm>
            <a:off x="-133" y="3320800"/>
            <a:ext cx="12192000" cy="35373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2" name="Google Shape;122;g22504f7bfc9_0_111"/>
          <p:cNvSpPr txBox="1"/>
          <p:nvPr>
            <p:ph idx="1" type="subTitle"/>
          </p:nvPr>
        </p:nvSpPr>
        <p:spPr>
          <a:xfrm>
            <a:off x="1173201" y="3003579"/>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123" name="Google Shape;123;g22504f7bfc9_0_111"/>
          <p:cNvSpPr txBox="1"/>
          <p:nvPr>
            <p:ph idx="2" type="subTitle"/>
          </p:nvPr>
        </p:nvSpPr>
        <p:spPr>
          <a:xfrm>
            <a:off x="1173201" y="3462916"/>
            <a:ext cx="2767500" cy="142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24" name="Google Shape;124;g22504f7bfc9_0_111"/>
          <p:cNvSpPr txBox="1"/>
          <p:nvPr>
            <p:ph type="title"/>
          </p:nvPr>
        </p:nvSpPr>
        <p:spPr>
          <a:xfrm>
            <a:off x="950800" y="491767"/>
            <a:ext cx="102903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5" name="Google Shape;125;g22504f7bfc9_0_111"/>
          <p:cNvSpPr txBox="1"/>
          <p:nvPr>
            <p:ph idx="3" type="subTitle"/>
          </p:nvPr>
        </p:nvSpPr>
        <p:spPr>
          <a:xfrm>
            <a:off x="4713501" y="3003579"/>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126" name="Google Shape;126;g22504f7bfc9_0_111"/>
          <p:cNvSpPr txBox="1"/>
          <p:nvPr>
            <p:ph idx="4" type="subTitle"/>
          </p:nvPr>
        </p:nvSpPr>
        <p:spPr>
          <a:xfrm>
            <a:off x="4713501" y="3462916"/>
            <a:ext cx="2767500" cy="142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27" name="Google Shape;127;g22504f7bfc9_0_111"/>
          <p:cNvSpPr txBox="1"/>
          <p:nvPr>
            <p:ph idx="5" type="subTitle"/>
          </p:nvPr>
        </p:nvSpPr>
        <p:spPr>
          <a:xfrm>
            <a:off x="8253801" y="3003579"/>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128" name="Google Shape;128;g22504f7bfc9_0_111"/>
          <p:cNvSpPr txBox="1"/>
          <p:nvPr>
            <p:ph idx="6" type="subTitle"/>
          </p:nvPr>
        </p:nvSpPr>
        <p:spPr>
          <a:xfrm>
            <a:off x="8253801" y="3462916"/>
            <a:ext cx="2767500" cy="142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129" name="Shape 129"/>
        <p:cNvGrpSpPr/>
        <p:nvPr/>
      </p:nvGrpSpPr>
      <p:grpSpPr>
        <a:xfrm>
          <a:off x="0" y="0"/>
          <a:ext cx="0" cy="0"/>
          <a:chOff x="0" y="0"/>
          <a:chExt cx="0" cy="0"/>
        </a:xfrm>
      </p:grpSpPr>
      <p:sp>
        <p:nvSpPr>
          <p:cNvPr id="130" name="Google Shape;130;g22504f7bfc9_0_120"/>
          <p:cNvSpPr/>
          <p:nvPr/>
        </p:nvSpPr>
        <p:spPr>
          <a:xfrm>
            <a:off x="9162800" y="282233"/>
            <a:ext cx="2737500" cy="2737500"/>
          </a:xfrm>
          <a:prstGeom prst="ellips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 name="Google Shape;131;g22504f7bfc9_0_120"/>
          <p:cNvSpPr/>
          <p:nvPr/>
        </p:nvSpPr>
        <p:spPr>
          <a:xfrm>
            <a:off x="0" y="3518367"/>
            <a:ext cx="7983377" cy="3339654"/>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2" name="Google Shape;132;g22504f7bfc9_0_120"/>
          <p:cNvSpPr txBox="1"/>
          <p:nvPr>
            <p:ph type="title"/>
          </p:nvPr>
        </p:nvSpPr>
        <p:spPr>
          <a:xfrm>
            <a:off x="4519233" y="4279467"/>
            <a:ext cx="3194400" cy="573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33" name="Google Shape;133;g22504f7bfc9_0_120"/>
          <p:cNvSpPr txBox="1"/>
          <p:nvPr>
            <p:ph idx="1" type="subTitle"/>
          </p:nvPr>
        </p:nvSpPr>
        <p:spPr>
          <a:xfrm>
            <a:off x="2595633" y="2462933"/>
            <a:ext cx="7046700" cy="17313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7">
    <p:spTree>
      <p:nvGrpSpPr>
        <p:cNvPr id="134" name="Shape 134"/>
        <p:cNvGrpSpPr/>
        <p:nvPr/>
      </p:nvGrpSpPr>
      <p:grpSpPr>
        <a:xfrm>
          <a:off x="0" y="0"/>
          <a:ext cx="0" cy="0"/>
          <a:chOff x="0" y="0"/>
          <a:chExt cx="0" cy="0"/>
        </a:xfrm>
      </p:grpSpPr>
      <p:sp>
        <p:nvSpPr>
          <p:cNvPr id="135" name="Google Shape;135;g22504f7bfc9_0_125"/>
          <p:cNvSpPr/>
          <p:nvPr/>
        </p:nvSpPr>
        <p:spPr>
          <a:xfrm>
            <a:off x="235200" y="291633"/>
            <a:ext cx="2370900" cy="2370900"/>
          </a:xfrm>
          <a:prstGeom prst="ellipse">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6" name="Google Shape;136;g22504f7bfc9_0_125"/>
          <p:cNvSpPr/>
          <p:nvPr/>
        </p:nvSpPr>
        <p:spPr>
          <a:xfrm flipH="1">
            <a:off x="7365926" y="4839101"/>
            <a:ext cx="4826059" cy="2018866"/>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7" name="Google Shape;137;g22504f7bfc9_0_125"/>
          <p:cNvSpPr txBox="1"/>
          <p:nvPr>
            <p:ph type="title"/>
          </p:nvPr>
        </p:nvSpPr>
        <p:spPr>
          <a:xfrm>
            <a:off x="7320200" y="1001367"/>
            <a:ext cx="3206400" cy="12801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8" name="Google Shape;138;g22504f7bfc9_0_125"/>
          <p:cNvSpPr txBox="1"/>
          <p:nvPr>
            <p:ph idx="1" type="subTitle"/>
          </p:nvPr>
        </p:nvSpPr>
        <p:spPr>
          <a:xfrm>
            <a:off x="7320200" y="2337829"/>
            <a:ext cx="3206400" cy="16824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 name="Shape 17"/>
        <p:cNvGrpSpPr/>
        <p:nvPr/>
      </p:nvGrpSpPr>
      <p:grpSpPr>
        <a:xfrm>
          <a:off x="0" y="0"/>
          <a:ext cx="0" cy="0"/>
          <a:chOff x="0" y="0"/>
          <a:chExt cx="0" cy="0"/>
        </a:xfrm>
      </p:grpSpPr>
      <p:sp>
        <p:nvSpPr>
          <p:cNvPr id="18" name="Google Shape;18;g22504f7bfc9_0_8"/>
          <p:cNvSpPr/>
          <p:nvPr/>
        </p:nvSpPr>
        <p:spPr>
          <a:xfrm flipH="1">
            <a:off x="7164628" y="3706800"/>
            <a:ext cx="5060272" cy="3151282"/>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 name="Google Shape;19;g22504f7bfc9_0_8"/>
          <p:cNvSpPr txBox="1"/>
          <p:nvPr>
            <p:ph type="title"/>
          </p:nvPr>
        </p:nvSpPr>
        <p:spPr>
          <a:xfrm>
            <a:off x="6244400" y="2183300"/>
            <a:ext cx="4462500" cy="7560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 name="Google Shape;20;g22504f7bfc9_0_8"/>
          <p:cNvSpPr txBox="1"/>
          <p:nvPr>
            <p:ph idx="1" type="subTitle"/>
          </p:nvPr>
        </p:nvSpPr>
        <p:spPr>
          <a:xfrm>
            <a:off x="6244400" y="2961900"/>
            <a:ext cx="4462500" cy="1706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8">
    <p:spTree>
      <p:nvGrpSpPr>
        <p:cNvPr id="139" name="Shape 139"/>
        <p:cNvGrpSpPr/>
        <p:nvPr/>
      </p:nvGrpSpPr>
      <p:grpSpPr>
        <a:xfrm>
          <a:off x="0" y="0"/>
          <a:ext cx="0" cy="0"/>
          <a:chOff x="0" y="0"/>
          <a:chExt cx="0" cy="0"/>
        </a:xfrm>
      </p:grpSpPr>
      <p:sp>
        <p:nvSpPr>
          <p:cNvPr id="140" name="Google Shape;140;g22504f7bfc9_0_130"/>
          <p:cNvSpPr txBox="1"/>
          <p:nvPr>
            <p:ph type="title"/>
          </p:nvPr>
        </p:nvSpPr>
        <p:spPr>
          <a:xfrm>
            <a:off x="950800" y="3493933"/>
            <a:ext cx="3450300" cy="1219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141" name="Google Shape;141;g22504f7bfc9_0_130"/>
          <p:cNvSpPr/>
          <p:nvPr/>
        </p:nvSpPr>
        <p:spPr>
          <a:xfrm rot="10800000">
            <a:off x="7357104" y="3386586"/>
            <a:ext cx="4834882" cy="2022676"/>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2" name="Google Shape;142;g22504f7bfc9_0_130"/>
          <p:cNvSpPr/>
          <p:nvPr/>
        </p:nvSpPr>
        <p:spPr>
          <a:xfrm>
            <a:off x="0" y="6138800"/>
            <a:ext cx="1170724" cy="719203"/>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 name="Google Shape;143;g22504f7bfc9_0_130"/>
          <p:cNvSpPr txBox="1"/>
          <p:nvPr/>
        </p:nvSpPr>
        <p:spPr>
          <a:xfrm>
            <a:off x="6727600" y="4591833"/>
            <a:ext cx="4514100" cy="9957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Nunito Sans"/>
                <a:ea typeface="Nunito Sans"/>
                <a:cs typeface="Nunito Sans"/>
                <a:sym typeface="Nunito Sans"/>
              </a:rPr>
              <a:t>CREDITS: This presentation template was created by Slidesgo, including icons by Flaticon, and infographics &amp; images by Freepik </a:t>
            </a:r>
            <a:endParaRPr b="0" i="0" sz="1600" u="none" cap="none" strike="noStrike">
              <a:solidFill>
                <a:srgbClr val="000000"/>
              </a:solidFill>
              <a:latin typeface="Nunito Sans"/>
              <a:ea typeface="Nunito Sans"/>
              <a:cs typeface="Nunito Sans"/>
              <a:sym typeface="Nunito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4" name="Shape 144"/>
        <p:cNvGrpSpPr/>
        <p:nvPr/>
      </p:nvGrpSpPr>
      <p:grpSpPr>
        <a:xfrm>
          <a:off x="0" y="0"/>
          <a:ext cx="0" cy="0"/>
          <a:chOff x="0" y="0"/>
          <a:chExt cx="0" cy="0"/>
        </a:xfrm>
      </p:grpSpPr>
      <p:sp>
        <p:nvSpPr>
          <p:cNvPr id="145" name="Google Shape;145;g22504f7bfc9_0_1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6" name="Google Shape;146;g22504f7bfc9_0_13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7" name="Google Shape;147;g22504f7bfc9_0_13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8" name="Google Shape;148;g22504f7bfc9_0_13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9" name="Google Shape;149;g22504f7bfc9_0_1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0" name="Google Shape;150;g22504f7bfc9_0_1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1" name="Shape 151"/>
        <p:cNvGrpSpPr/>
        <p:nvPr/>
      </p:nvGrpSpPr>
      <p:grpSpPr>
        <a:xfrm>
          <a:off x="0" y="0"/>
          <a:ext cx="0" cy="0"/>
          <a:chOff x="0" y="0"/>
          <a:chExt cx="0" cy="0"/>
        </a:xfrm>
      </p:grpSpPr>
      <p:sp>
        <p:nvSpPr>
          <p:cNvPr id="152" name="Google Shape;152;g22504f7bfc9_0_1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g22504f7bfc9_0_14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4" name="Google Shape;154;g22504f7bfc9_0_14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5" name="Google Shape;155;g22504f7bfc9_0_14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6" name="Google Shape;156;g22504f7bfc9_0_1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 name="Shape 21"/>
        <p:cNvGrpSpPr/>
        <p:nvPr/>
      </p:nvGrpSpPr>
      <p:grpSpPr>
        <a:xfrm>
          <a:off x="0" y="0"/>
          <a:ext cx="0" cy="0"/>
          <a:chOff x="0" y="0"/>
          <a:chExt cx="0" cy="0"/>
        </a:xfrm>
      </p:grpSpPr>
      <p:sp>
        <p:nvSpPr>
          <p:cNvPr id="22" name="Google Shape;22;g22504f7bfc9_0_12"/>
          <p:cNvSpPr/>
          <p:nvPr/>
        </p:nvSpPr>
        <p:spPr>
          <a:xfrm>
            <a:off x="5117233" y="-167"/>
            <a:ext cx="7074900" cy="68580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 name="Google Shape;23;g22504f7bfc9_0_12"/>
          <p:cNvSpPr txBox="1"/>
          <p:nvPr>
            <p:ph type="title"/>
          </p:nvPr>
        </p:nvSpPr>
        <p:spPr>
          <a:xfrm>
            <a:off x="941800" y="2440633"/>
            <a:ext cx="4218000" cy="19764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 name="Google Shape;24;g22504f7bfc9_0_12"/>
          <p:cNvSpPr txBox="1"/>
          <p:nvPr>
            <p:ph idx="1" type="body"/>
          </p:nvPr>
        </p:nvSpPr>
        <p:spPr>
          <a:xfrm>
            <a:off x="6096000" y="1151233"/>
            <a:ext cx="5132700" cy="4555200"/>
          </a:xfrm>
          <a:prstGeom prst="rect">
            <a:avLst/>
          </a:prstGeom>
          <a:noFill/>
          <a:ln>
            <a:noFill/>
          </a:ln>
        </p:spPr>
        <p:txBody>
          <a:bodyPr anchorCtr="0" anchor="ctr" bIns="121900" lIns="121900" spcFirstLastPara="1" rIns="121900" wrap="square" tIns="121900">
            <a:noAutofit/>
          </a:bodyPr>
          <a:lstStyle>
            <a:lvl1pPr indent="-349250" lvl="0" marL="457200" algn="l">
              <a:lnSpc>
                <a:spcPct val="100000"/>
              </a:lnSpc>
              <a:spcBef>
                <a:spcPts val="0"/>
              </a:spcBef>
              <a:spcAft>
                <a:spcPts val="0"/>
              </a:spcAft>
              <a:buSzPts val="1900"/>
              <a:buChar char="●"/>
              <a:defRPr/>
            </a:lvl1pPr>
            <a:lvl2pPr indent="-349250" lvl="1" marL="914400" algn="l">
              <a:lnSpc>
                <a:spcPct val="100000"/>
              </a:lnSpc>
              <a:spcBef>
                <a:spcPts val="0"/>
              </a:spcBef>
              <a:spcAft>
                <a:spcPts val="0"/>
              </a:spcAft>
              <a:buSzPts val="1900"/>
              <a:buChar char="○"/>
              <a:defRPr/>
            </a:lvl2pPr>
            <a:lvl3pPr indent="-349250" lvl="2" marL="1371600" algn="l">
              <a:lnSpc>
                <a:spcPct val="100000"/>
              </a:lnSpc>
              <a:spcBef>
                <a:spcPts val="0"/>
              </a:spcBef>
              <a:spcAft>
                <a:spcPts val="0"/>
              </a:spcAft>
              <a:buSzPts val="1900"/>
              <a:buChar char="■"/>
              <a:defRPr/>
            </a:lvl3pPr>
            <a:lvl4pPr indent="-349250" lvl="3" marL="1828800" algn="l">
              <a:lnSpc>
                <a:spcPct val="100000"/>
              </a:lnSpc>
              <a:spcBef>
                <a:spcPts val="0"/>
              </a:spcBef>
              <a:spcAft>
                <a:spcPts val="0"/>
              </a:spcAft>
              <a:buSzPts val="1900"/>
              <a:buChar char="●"/>
              <a:defRPr/>
            </a:lvl4pPr>
            <a:lvl5pPr indent="-349250" lvl="4" marL="2286000" algn="l">
              <a:lnSpc>
                <a:spcPct val="100000"/>
              </a:lnSpc>
              <a:spcBef>
                <a:spcPts val="0"/>
              </a:spcBef>
              <a:spcAft>
                <a:spcPts val="0"/>
              </a:spcAft>
              <a:buSzPts val="1900"/>
              <a:buChar char="○"/>
              <a:defRPr/>
            </a:lvl5pPr>
            <a:lvl6pPr indent="-349250" lvl="5" marL="2743200" algn="l">
              <a:lnSpc>
                <a:spcPct val="100000"/>
              </a:lnSpc>
              <a:spcBef>
                <a:spcPts val="0"/>
              </a:spcBef>
              <a:spcAft>
                <a:spcPts val="0"/>
              </a:spcAft>
              <a:buSzPts val="1900"/>
              <a:buChar char="■"/>
              <a:defRPr/>
            </a:lvl6pPr>
            <a:lvl7pPr indent="-349250" lvl="6" marL="3200400" algn="l">
              <a:lnSpc>
                <a:spcPct val="100000"/>
              </a:lnSpc>
              <a:spcBef>
                <a:spcPts val="0"/>
              </a:spcBef>
              <a:spcAft>
                <a:spcPts val="0"/>
              </a:spcAft>
              <a:buSzPts val="1900"/>
              <a:buChar char="●"/>
              <a:defRPr/>
            </a:lvl7pPr>
            <a:lvl8pPr indent="-349250" lvl="7" marL="3657600" algn="l">
              <a:lnSpc>
                <a:spcPct val="100000"/>
              </a:lnSpc>
              <a:spcBef>
                <a:spcPts val="0"/>
              </a:spcBef>
              <a:spcAft>
                <a:spcPts val="0"/>
              </a:spcAft>
              <a:buSzPts val="1900"/>
              <a:buChar char="○"/>
              <a:defRPr/>
            </a:lvl8pPr>
            <a:lvl9pPr indent="-349250" lvl="8" marL="4114800" algn="l">
              <a:lnSpc>
                <a:spcPct val="100000"/>
              </a:lnSpc>
              <a:spcBef>
                <a:spcPts val="0"/>
              </a:spcBef>
              <a:spcAft>
                <a:spcPts val="0"/>
              </a:spcAft>
              <a:buSzPts val="1900"/>
              <a:buChar char="■"/>
              <a:defRPr/>
            </a:lvl9pPr>
          </a:lstStyle>
          <a:p/>
        </p:txBody>
      </p:sp>
      <p:sp>
        <p:nvSpPr>
          <p:cNvPr id="25" name="Google Shape;25;g22504f7bfc9_0_12"/>
          <p:cNvSpPr/>
          <p:nvPr/>
        </p:nvSpPr>
        <p:spPr>
          <a:xfrm>
            <a:off x="0" y="-167"/>
            <a:ext cx="1883254" cy="1883215"/>
          </a:xfrm>
          <a:custGeom>
            <a:rect b="b" l="l" r="r" t="t"/>
            <a:pathLst>
              <a:path extrusionOk="0" h="48078" w="48079">
                <a:moveTo>
                  <a:pt x="1" y="0"/>
                </a:moveTo>
                <a:lnTo>
                  <a:pt x="1" y="48077"/>
                </a:lnTo>
                <a:lnTo>
                  <a:pt x="14562" y="48077"/>
                </a:lnTo>
                <a:cubicBezTo>
                  <a:pt x="33064" y="48077"/>
                  <a:pt x="48078" y="33064"/>
                  <a:pt x="48078" y="14561"/>
                </a:cubicBezTo>
                <a:lnTo>
                  <a:pt x="48078" y="0"/>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 name="Google Shape;26;g22504f7bfc9_0_12"/>
          <p:cNvSpPr/>
          <p:nvPr/>
        </p:nvSpPr>
        <p:spPr>
          <a:xfrm flipH="1">
            <a:off x="2439841" y="5213000"/>
            <a:ext cx="2677393" cy="1644786"/>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7" name="Shape 27"/>
        <p:cNvGrpSpPr/>
        <p:nvPr/>
      </p:nvGrpSpPr>
      <p:grpSpPr>
        <a:xfrm>
          <a:off x="0" y="0"/>
          <a:ext cx="0" cy="0"/>
          <a:chOff x="0" y="0"/>
          <a:chExt cx="0" cy="0"/>
        </a:xfrm>
      </p:grpSpPr>
      <p:sp>
        <p:nvSpPr>
          <p:cNvPr id="28" name="Google Shape;28;g22504f7bfc9_0_18"/>
          <p:cNvSpPr/>
          <p:nvPr/>
        </p:nvSpPr>
        <p:spPr>
          <a:xfrm>
            <a:off x="0" y="2904067"/>
            <a:ext cx="9416917" cy="3953992"/>
          </a:xfrm>
          <a:custGeom>
            <a:rect b="b" l="l" r="r" t="t"/>
            <a:pathLst>
              <a:path extrusionOk="0" h="38994" w="92869">
                <a:moveTo>
                  <a:pt x="0" y="0"/>
                </a:moveTo>
                <a:lnTo>
                  <a:pt x="0" y="38993"/>
                </a:lnTo>
                <a:lnTo>
                  <a:pt x="92869" y="38993"/>
                </a:lnTo>
                <a:cubicBezTo>
                  <a:pt x="92869" y="17455"/>
                  <a:pt x="75414" y="0"/>
                  <a:pt x="53876"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 name="Google Shape;29;g22504f7bfc9_0_18"/>
          <p:cNvSpPr/>
          <p:nvPr/>
        </p:nvSpPr>
        <p:spPr>
          <a:xfrm rot="10800000">
            <a:off x="9141267" y="-13"/>
            <a:ext cx="3050732" cy="1874137"/>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 name="Google Shape;30;g22504f7bfc9_0_18"/>
          <p:cNvSpPr txBox="1"/>
          <p:nvPr>
            <p:ph type="title"/>
          </p:nvPr>
        </p:nvSpPr>
        <p:spPr>
          <a:xfrm>
            <a:off x="950800" y="491767"/>
            <a:ext cx="102903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1" name="Google Shape;31;g22504f7bfc9_0_18"/>
          <p:cNvSpPr txBox="1"/>
          <p:nvPr>
            <p:ph idx="1" type="subTitle"/>
          </p:nvPr>
        </p:nvSpPr>
        <p:spPr>
          <a:xfrm>
            <a:off x="1977633" y="2036667"/>
            <a:ext cx="3450300" cy="56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32" name="Google Shape;32;g22504f7bfc9_0_18"/>
          <p:cNvSpPr txBox="1"/>
          <p:nvPr>
            <p:ph idx="2" type="subTitle"/>
          </p:nvPr>
        </p:nvSpPr>
        <p:spPr>
          <a:xfrm>
            <a:off x="1977633" y="2497585"/>
            <a:ext cx="3450300" cy="829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33" name="Google Shape;33;g22504f7bfc9_0_18"/>
          <p:cNvSpPr txBox="1"/>
          <p:nvPr>
            <p:ph idx="3" type="title"/>
          </p:nvPr>
        </p:nvSpPr>
        <p:spPr>
          <a:xfrm>
            <a:off x="1329100" y="1581151"/>
            <a:ext cx="719100" cy="5607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g22504f7bfc9_0_18"/>
          <p:cNvSpPr txBox="1"/>
          <p:nvPr>
            <p:ph idx="4" type="subTitle"/>
          </p:nvPr>
        </p:nvSpPr>
        <p:spPr>
          <a:xfrm>
            <a:off x="7153833" y="2036667"/>
            <a:ext cx="3450300" cy="56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35" name="Google Shape;35;g22504f7bfc9_0_18"/>
          <p:cNvSpPr txBox="1"/>
          <p:nvPr>
            <p:ph idx="5" type="subTitle"/>
          </p:nvPr>
        </p:nvSpPr>
        <p:spPr>
          <a:xfrm>
            <a:off x="7153833" y="2497585"/>
            <a:ext cx="3450300" cy="829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36" name="Google Shape;36;g22504f7bfc9_0_18"/>
          <p:cNvSpPr txBox="1"/>
          <p:nvPr>
            <p:ph idx="6" type="title"/>
          </p:nvPr>
        </p:nvSpPr>
        <p:spPr>
          <a:xfrm>
            <a:off x="6505300" y="1581151"/>
            <a:ext cx="719100" cy="5607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7" name="Google Shape;37;g22504f7bfc9_0_18"/>
          <p:cNvSpPr txBox="1"/>
          <p:nvPr>
            <p:ph idx="7" type="subTitle"/>
          </p:nvPr>
        </p:nvSpPr>
        <p:spPr>
          <a:xfrm>
            <a:off x="1977633" y="4413400"/>
            <a:ext cx="3450300" cy="56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38" name="Google Shape;38;g22504f7bfc9_0_18"/>
          <p:cNvSpPr txBox="1"/>
          <p:nvPr>
            <p:ph idx="8" type="subTitle"/>
          </p:nvPr>
        </p:nvSpPr>
        <p:spPr>
          <a:xfrm>
            <a:off x="1977633" y="4874319"/>
            <a:ext cx="3450300" cy="829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39" name="Google Shape;39;g22504f7bfc9_0_18"/>
          <p:cNvSpPr txBox="1"/>
          <p:nvPr>
            <p:ph idx="9" type="title"/>
          </p:nvPr>
        </p:nvSpPr>
        <p:spPr>
          <a:xfrm>
            <a:off x="1329100" y="3957884"/>
            <a:ext cx="719100" cy="5607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g22504f7bfc9_0_18"/>
          <p:cNvSpPr txBox="1"/>
          <p:nvPr>
            <p:ph idx="13" type="subTitle"/>
          </p:nvPr>
        </p:nvSpPr>
        <p:spPr>
          <a:xfrm>
            <a:off x="7153833" y="4413400"/>
            <a:ext cx="3450300" cy="56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41" name="Google Shape;41;g22504f7bfc9_0_18"/>
          <p:cNvSpPr txBox="1"/>
          <p:nvPr>
            <p:ph idx="14" type="subTitle"/>
          </p:nvPr>
        </p:nvSpPr>
        <p:spPr>
          <a:xfrm>
            <a:off x="7153833" y="4874319"/>
            <a:ext cx="3450300" cy="829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42" name="Google Shape;42;g22504f7bfc9_0_18"/>
          <p:cNvSpPr txBox="1"/>
          <p:nvPr>
            <p:ph idx="15" type="title"/>
          </p:nvPr>
        </p:nvSpPr>
        <p:spPr>
          <a:xfrm>
            <a:off x="6505300" y="3957884"/>
            <a:ext cx="719100" cy="5607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6">
    <p:spTree>
      <p:nvGrpSpPr>
        <p:cNvPr id="43" name="Shape 43"/>
        <p:cNvGrpSpPr/>
        <p:nvPr/>
      </p:nvGrpSpPr>
      <p:grpSpPr>
        <a:xfrm>
          <a:off x="0" y="0"/>
          <a:ext cx="0" cy="0"/>
          <a:chOff x="0" y="0"/>
          <a:chExt cx="0" cy="0"/>
        </a:xfrm>
      </p:grpSpPr>
      <p:sp>
        <p:nvSpPr>
          <p:cNvPr id="44" name="Google Shape;44;g22504f7bfc9_0_34"/>
          <p:cNvSpPr/>
          <p:nvPr/>
        </p:nvSpPr>
        <p:spPr>
          <a:xfrm flipH="1" rot="10800000">
            <a:off x="0" y="-64"/>
            <a:ext cx="5060272" cy="3151282"/>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5" name="Google Shape;45;g22504f7bfc9_0_34"/>
          <p:cNvSpPr txBox="1"/>
          <p:nvPr>
            <p:ph type="title"/>
          </p:nvPr>
        </p:nvSpPr>
        <p:spPr>
          <a:xfrm>
            <a:off x="1482600" y="970917"/>
            <a:ext cx="4462500" cy="768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6" name="Google Shape;46;g22504f7bfc9_0_34"/>
          <p:cNvSpPr txBox="1"/>
          <p:nvPr>
            <p:ph idx="1" type="subTitle"/>
          </p:nvPr>
        </p:nvSpPr>
        <p:spPr>
          <a:xfrm>
            <a:off x="1482601" y="1775820"/>
            <a:ext cx="4462500" cy="1706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g22504f7bfc9_0_38"/>
          <p:cNvSpPr/>
          <p:nvPr/>
        </p:nvSpPr>
        <p:spPr>
          <a:xfrm>
            <a:off x="0" y="6241701"/>
            <a:ext cx="1473206" cy="616280"/>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 name="Google Shape;49;g22504f7bfc9_0_38"/>
          <p:cNvSpPr/>
          <p:nvPr/>
        </p:nvSpPr>
        <p:spPr>
          <a:xfrm rot="10800000">
            <a:off x="10936318" y="4"/>
            <a:ext cx="1255682" cy="771396"/>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0" name="Google Shape;50;g22504f7bfc9_0_38"/>
          <p:cNvSpPr txBox="1"/>
          <p:nvPr>
            <p:ph type="title"/>
          </p:nvPr>
        </p:nvSpPr>
        <p:spPr>
          <a:xfrm>
            <a:off x="950800" y="491767"/>
            <a:ext cx="102903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51" name="Shape 51"/>
        <p:cNvGrpSpPr/>
        <p:nvPr/>
      </p:nvGrpSpPr>
      <p:grpSpPr>
        <a:xfrm>
          <a:off x="0" y="0"/>
          <a:ext cx="0" cy="0"/>
          <a:chOff x="0" y="0"/>
          <a:chExt cx="0" cy="0"/>
        </a:xfrm>
      </p:grpSpPr>
      <p:sp>
        <p:nvSpPr>
          <p:cNvPr id="52" name="Google Shape;52;g22504f7bfc9_0_42"/>
          <p:cNvSpPr/>
          <p:nvPr/>
        </p:nvSpPr>
        <p:spPr>
          <a:xfrm rot="10800000">
            <a:off x="7445351" y="-7513"/>
            <a:ext cx="4746649" cy="2471313"/>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 name="Google Shape;53;g22504f7bfc9_0_42"/>
          <p:cNvSpPr txBox="1"/>
          <p:nvPr>
            <p:ph type="title"/>
          </p:nvPr>
        </p:nvSpPr>
        <p:spPr>
          <a:xfrm>
            <a:off x="950800" y="491767"/>
            <a:ext cx="102903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4" name="Google Shape;54;g22504f7bfc9_0_42"/>
          <p:cNvSpPr txBox="1"/>
          <p:nvPr>
            <p:ph idx="1" type="subTitle"/>
          </p:nvPr>
        </p:nvSpPr>
        <p:spPr>
          <a:xfrm>
            <a:off x="1204901" y="1675012"/>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55" name="Google Shape;55;g22504f7bfc9_0_42"/>
          <p:cNvSpPr txBox="1"/>
          <p:nvPr>
            <p:ph idx="2" type="subTitle"/>
          </p:nvPr>
        </p:nvSpPr>
        <p:spPr>
          <a:xfrm>
            <a:off x="1207501" y="2134349"/>
            <a:ext cx="2767500" cy="142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56" name="Google Shape;56;g22504f7bfc9_0_42"/>
          <p:cNvSpPr txBox="1"/>
          <p:nvPr>
            <p:ph idx="3" type="subTitle"/>
          </p:nvPr>
        </p:nvSpPr>
        <p:spPr>
          <a:xfrm>
            <a:off x="4713501" y="1675012"/>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57" name="Google Shape;57;g22504f7bfc9_0_42"/>
          <p:cNvSpPr txBox="1"/>
          <p:nvPr>
            <p:ph idx="4" type="subTitle"/>
          </p:nvPr>
        </p:nvSpPr>
        <p:spPr>
          <a:xfrm>
            <a:off x="4713501" y="2134349"/>
            <a:ext cx="2767500" cy="142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58" name="Google Shape;58;g22504f7bfc9_0_42"/>
          <p:cNvSpPr txBox="1"/>
          <p:nvPr>
            <p:ph idx="5" type="subTitle"/>
          </p:nvPr>
        </p:nvSpPr>
        <p:spPr>
          <a:xfrm>
            <a:off x="8219500" y="1675012"/>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59" name="Google Shape;59;g22504f7bfc9_0_42"/>
          <p:cNvSpPr txBox="1"/>
          <p:nvPr>
            <p:ph idx="6" type="subTitle"/>
          </p:nvPr>
        </p:nvSpPr>
        <p:spPr>
          <a:xfrm>
            <a:off x="8219500" y="2134349"/>
            <a:ext cx="2767500" cy="142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60" name="Google Shape;60;g22504f7bfc9_0_42"/>
          <p:cNvSpPr txBox="1"/>
          <p:nvPr>
            <p:ph idx="7" type="subTitle"/>
          </p:nvPr>
        </p:nvSpPr>
        <p:spPr>
          <a:xfrm>
            <a:off x="1207501" y="4116745"/>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61" name="Google Shape;61;g22504f7bfc9_0_42"/>
          <p:cNvSpPr txBox="1"/>
          <p:nvPr>
            <p:ph idx="8" type="subTitle"/>
          </p:nvPr>
        </p:nvSpPr>
        <p:spPr>
          <a:xfrm>
            <a:off x="1207501" y="4576083"/>
            <a:ext cx="2767500" cy="142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62" name="Google Shape;62;g22504f7bfc9_0_42"/>
          <p:cNvSpPr txBox="1"/>
          <p:nvPr>
            <p:ph idx="9" type="subTitle"/>
          </p:nvPr>
        </p:nvSpPr>
        <p:spPr>
          <a:xfrm>
            <a:off x="4713501" y="4116745"/>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63" name="Google Shape;63;g22504f7bfc9_0_42"/>
          <p:cNvSpPr txBox="1"/>
          <p:nvPr>
            <p:ph idx="13" type="subTitle"/>
          </p:nvPr>
        </p:nvSpPr>
        <p:spPr>
          <a:xfrm>
            <a:off x="4713501" y="4576083"/>
            <a:ext cx="2767500" cy="142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64" name="Google Shape;64;g22504f7bfc9_0_42"/>
          <p:cNvSpPr txBox="1"/>
          <p:nvPr>
            <p:ph idx="14" type="subTitle"/>
          </p:nvPr>
        </p:nvSpPr>
        <p:spPr>
          <a:xfrm>
            <a:off x="8219500" y="4116745"/>
            <a:ext cx="2767500" cy="560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65" name="Google Shape;65;g22504f7bfc9_0_42"/>
          <p:cNvSpPr txBox="1"/>
          <p:nvPr>
            <p:ph idx="15" type="subTitle"/>
          </p:nvPr>
        </p:nvSpPr>
        <p:spPr>
          <a:xfrm>
            <a:off x="8219500" y="4576083"/>
            <a:ext cx="2767500" cy="14265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66" name="Shape 66"/>
        <p:cNvGrpSpPr/>
        <p:nvPr/>
      </p:nvGrpSpPr>
      <p:grpSpPr>
        <a:xfrm>
          <a:off x="0" y="0"/>
          <a:ext cx="0" cy="0"/>
          <a:chOff x="0" y="0"/>
          <a:chExt cx="0" cy="0"/>
        </a:xfrm>
      </p:grpSpPr>
      <p:sp>
        <p:nvSpPr>
          <p:cNvPr id="67" name="Google Shape;67;g22504f7bfc9_0_57"/>
          <p:cNvSpPr/>
          <p:nvPr/>
        </p:nvSpPr>
        <p:spPr>
          <a:xfrm>
            <a:off x="0" y="0"/>
            <a:ext cx="6198825" cy="6198697"/>
          </a:xfrm>
          <a:custGeom>
            <a:rect b="b" l="l" r="r" t="t"/>
            <a:pathLst>
              <a:path extrusionOk="0" h="48078" w="48079">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 name="Google Shape;68;g22504f7bfc9_0_57"/>
          <p:cNvSpPr/>
          <p:nvPr/>
        </p:nvSpPr>
        <p:spPr>
          <a:xfrm rot="10800000">
            <a:off x="7760286" y="2426286"/>
            <a:ext cx="4431714" cy="4431714"/>
          </a:xfrm>
          <a:custGeom>
            <a:rect b="b" l="l" r="r" t="t"/>
            <a:pathLst>
              <a:path extrusionOk="0" h="47780" w="4778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 name="Google Shape;69;g22504f7bfc9_0_57"/>
          <p:cNvSpPr txBox="1"/>
          <p:nvPr>
            <p:ph type="title"/>
          </p:nvPr>
        </p:nvSpPr>
        <p:spPr>
          <a:xfrm>
            <a:off x="4484083" y="2406467"/>
            <a:ext cx="3791700" cy="11217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70" name="Google Shape;70;g22504f7bfc9_0_57"/>
          <p:cNvSpPr txBox="1"/>
          <p:nvPr>
            <p:ph idx="1" type="subTitle"/>
          </p:nvPr>
        </p:nvSpPr>
        <p:spPr>
          <a:xfrm>
            <a:off x="4484083" y="3323900"/>
            <a:ext cx="3791700" cy="1072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1" name="Google Shape;71;g22504f7bfc9_0_57"/>
          <p:cNvSpPr txBox="1"/>
          <p:nvPr>
            <p:ph idx="2" type="title"/>
          </p:nvPr>
        </p:nvSpPr>
        <p:spPr>
          <a:xfrm>
            <a:off x="3264033" y="1630633"/>
            <a:ext cx="944400" cy="5607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sz="3200">
                <a:solidFill>
                  <a:schemeClr val="lt1"/>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numbers">
  <p:cSld name="CUSTOM_5">
    <p:spTree>
      <p:nvGrpSpPr>
        <p:cNvPr id="72" name="Shape 72"/>
        <p:cNvGrpSpPr/>
        <p:nvPr/>
      </p:nvGrpSpPr>
      <p:grpSpPr>
        <a:xfrm>
          <a:off x="0" y="0"/>
          <a:ext cx="0" cy="0"/>
          <a:chOff x="0" y="0"/>
          <a:chExt cx="0" cy="0"/>
        </a:xfrm>
      </p:grpSpPr>
      <p:sp>
        <p:nvSpPr>
          <p:cNvPr id="73" name="Google Shape;73;g22504f7bfc9_0_63"/>
          <p:cNvSpPr/>
          <p:nvPr/>
        </p:nvSpPr>
        <p:spPr>
          <a:xfrm flipH="1">
            <a:off x="3251154" y="1159707"/>
            <a:ext cx="8940846" cy="5713840"/>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 name="Google Shape;74;g22504f7bfc9_0_63"/>
          <p:cNvSpPr txBox="1"/>
          <p:nvPr>
            <p:ph type="title"/>
          </p:nvPr>
        </p:nvSpPr>
        <p:spPr>
          <a:xfrm>
            <a:off x="950800" y="491767"/>
            <a:ext cx="102903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5" name="Google Shape;75;g22504f7bfc9_0_63"/>
          <p:cNvSpPr txBox="1"/>
          <p:nvPr>
            <p:ph idx="1" type="subTitle"/>
          </p:nvPr>
        </p:nvSpPr>
        <p:spPr>
          <a:xfrm>
            <a:off x="2100300" y="3634745"/>
            <a:ext cx="3267600" cy="56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76" name="Google Shape;76;g22504f7bfc9_0_63"/>
          <p:cNvSpPr txBox="1"/>
          <p:nvPr>
            <p:ph idx="2" type="subTitle"/>
          </p:nvPr>
        </p:nvSpPr>
        <p:spPr>
          <a:xfrm>
            <a:off x="2100300" y="4094083"/>
            <a:ext cx="3267600" cy="1134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77" name="Google Shape;77;g22504f7bfc9_0_63"/>
          <p:cNvSpPr txBox="1"/>
          <p:nvPr>
            <p:ph idx="3" type="subTitle"/>
          </p:nvPr>
        </p:nvSpPr>
        <p:spPr>
          <a:xfrm>
            <a:off x="6571800" y="3634745"/>
            <a:ext cx="3267600" cy="5607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dk1"/>
              </a:buClr>
              <a:buSzPts val="2100"/>
              <a:buFont typeface="Montserrat"/>
              <a:buNone/>
              <a:defRPr b="1" sz="21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2pPr>
            <a:lvl3pPr lvl="2"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3pPr>
            <a:lvl4pPr lvl="3"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4pPr>
            <a:lvl5pPr lvl="4"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5pPr>
            <a:lvl6pPr lvl="5"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6pPr>
            <a:lvl7pPr lvl="6"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7pPr>
            <a:lvl8pPr lvl="7"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8pPr>
            <a:lvl9pPr lvl="8" algn="l">
              <a:lnSpc>
                <a:spcPct val="100000"/>
              </a:lnSpc>
              <a:spcBef>
                <a:spcPts val="0"/>
              </a:spcBef>
              <a:spcAft>
                <a:spcPts val="0"/>
              </a:spcAft>
              <a:buClr>
                <a:schemeClr val="dk1"/>
              </a:buClr>
              <a:buSzPts val="2100"/>
              <a:buFont typeface="Montserrat"/>
              <a:buNone/>
              <a:defRPr b="1" sz="2100">
                <a:solidFill>
                  <a:schemeClr val="dk1"/>
                </a:solidFill>
                <a:latin typeface="Montserrat"/>
                <a:ea typeface="Montserrat"/>
                <a:cs typeface="Montserrat"/>
                <a:sym typeface="Montserrat"/>
              </a:defRPr>
            </a:lvl9pPr>
          </a:lstStyle>
          <a:p/>
        </p:txBody>
      </p:sp>
      <p:sp>
        <p:nvSpPr>
          <p:cNvPr id="78" name="Google Shape;78;g22504f7bfc9_0_63"/>
          <p:cNvSpPr txBox="1"/>
          <p:nvPr>
            <p:ph idx="4" type="subTitle"/>
          </p:nvPr>
        </p:nvSpPr>
        <p:spPr>
          <a:xfrm>
            <a:off x="6571800" y="4094083"/>
            <a:ext cx="3267600" cy="11340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1900"/>
              <a:buNone/>
              <a:defRPr>
                <a:solidFill>
                  <a:schemeClr val="lt1"/>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79" name="Google Shape;79;g22504f7bfc9_0_63"/>
          <p:cNvSpPr txBox="1"/>
          <p:nvPr>
            <p:ph idx="5" type="title"/>
          </p:nvPr>
        </p:nvSpPr>
        <p:spPr>
          <a:xfrm>
            <a:off x="2098300" y="2171533"/>
            <a:ext cx="3267600" cy="14631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9600"/>
              <a:buNone/>
              <a:defRPr sz="96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p:txBody>
      </p:sp>
      <p:sp>
        <p:nvSpPr>
          <p:cNvPr id="80" name="Google Shape;80;g22504f7bfc9_0_63"/>
          <p:cNvSpPr txBox="1"/>
          <p:nvPr>
            <p:ph idx="6" type="title"/>
          </p:nvPr>
        </p:nvSpPr>
        <p:spPr>
          <a:xfrm>
            <a:off x="6575800" y="2171533"/>
            <a:ext cx="3267600" cy="14631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9600"/>
              <a:buNone/>
              <a:defRPr sz="9600">
                <a:solidFill>
                  <a:schemeClr val="lt1"/>
                </a:solidFill>
              </a:defRPr>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2504f7bfc9_0_0"/>
          <p:cNvSpPr txBox="1"/>
          <p:nvPr>
            <p:ph type="title"/>
          </p:nvPr>
        </p:nvSpPr>
        <p:spPr>
          <a:xfrm>
            <a:off x="950800" y="491767"/>
            <a:ext cx="102903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3500"/>
              <a:buFont typeface="Montserrat"/>
              <a:buNone/>
              <a:defRPr b="1" i="0" sz="3500" u="none" cap="none" strike="noStrike">
                <a:solidFill>
                  <a:schemeClr val="dk1"/>
                </a:solidFill>
                <a:latin typeface="Montserrat"/>
                <a:ea typeface="Montserrat"/>
                <a:cs typeface="Montserrat"/>
                <a:sym typeface="Montserrat"/>
              </a:defRPr>
            </a:lvl9pPr>
          </a:lstStyle>
          <a:p/>
        </p:txBody>
      </p:sp>
      <p:sp>
        <p:nvSpPr>
          <p:cNvPr id="11" name="Google Shape;11;g22504f7bfc9_0_0"/>
          <p:cNvSpPr txBox="1"/>
          <p:nvPr>
            <p:ph idx="1" type="body"/>
          </p:nvPr>
        </p:nvSpPr>
        <p:spPr>
          <a:xfrm>
            <a:off x="950800" y="1536633"/>
            <a:ext cx="102903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00000"/>
              </a:lnSpc>
              <a:spcBef>
                <a:spcPts val="0"/>
              </a:spcBef>
              <a:spcAft>
                <a:spcPts val="0"/>
              </a:spcAft>
              <a:buClr>
                <a:schemeClr val="dk2"/>
              </a:buClr>
              <a:buSzPts val="1900"/>
              <a:buFont typeface="Nunito Sans"/>
              <a:buChar char="●"/>
              <a:defRPr b="0" i="0" sz="1900" u="none" cap="none" strike="noStrike">
                <a:solidFill>
                  <a:schemeClr val="dk2"/>
                </a:solidFill>
                <a:latin typeface="Nunito Sans"/>
                <a:ea typeface="Nunito Sans"/>
                <a:cs typeface="Nunito Sans"/>
                <a:sym typeface="Nunito Sans"/>
              </a:defRPr>
            </a:lvl1pPr>
            <a:lvl2pPr indent="-349250" lvl="1" marL="914400" marR="0" rtl="0" algn="l">
              <a:lnSpc>
                <a:spcPct val="100000"/>
              </a:lnSpc>
              <a:spcBef>
                <a:spcPts val="0"/>
              </a:spcBef>
              <a:spcAft>
                <a:spcPts val="0"/>
              </a:spcAft>
              <a:buClr>
                <a:schemeClr val="dk2"/>
              </a:buClr>
              <a:buSzPts val="1900"/>
              <a:buFont typeface="Nunito Sans"/>
              <a:buChar char="○"/>
              <a:defRPr b="0" i="0" sz="1900" u="none" cap="none" strike="noStrike">
                <a:solidFill>
                  <a:schemeClr val="dk2"/>
                </a:solidFill>
                <a:latin typeface="Nunito Sans"/>
                <a:ea typeface="Nunito Sans"/>
                <a:cs typeface="Nunito Sans"/>
                <a:sym typeface="Nunito Sans"/>
              </a:defRPr>
            </a:lvl2pPr>
            <a:lvl3pPr indent="-349250" lvl="2" marL="1371600" marR="0" rtl="0" algn="l">
              <a:lnSpc>
                <a:spcPct val="100000"/>
              </a:lnSpc>
              <a:spcBef>
                <a:spcPts val="0"/>
              </a:spcBef>
              <a:spcAft>
                <a:spcPts val="0"/>
              </a:spcAft>
              <a:buClr>
                <a:schemeClr val="dk2"/>
              </a:buClr>
              <a:buSzPts val="1900"/>
              <a:buFont typeface="Nunito Sans"/>
              <a:buChar char="■"/>
              <a:defRPr b="0" i="0" sz="1900" u="none" cap="none" strike="noStrike">
                <a:solidFill>
                  <a:schemeClr val="dk2"/>
                </a:solidFill>
                <a:latin typeface="Nunito Sans"/>
                <a:ea typeface="Nunito Sans"/>
                <a:cs typeface="Nunito Sans"/>
                <a:sym typeface="Nunito Sans"/>
              </a:defRPr>
            </a:lvl3pPr>
            <a:lvl4pPr indent="-349250" lvl="3" marL="1828800" marR="0" rtl="0" algn="l">
              <a:lnSpc>
                <a:spcPct val="100000"/>
              </a:lnSpc>
              <a:spcBef>
                <a:spcPts val="0"/>
              </a:spcBef>
              <a:spcAft>
                <a:spcPts val="0"/>
              </a:spcAft>
              <a:buClr>
                <a:schemeClr val="dk2"/>
              </a:buClr>
              <a:buSzPts val="1900"/>
              <a:buFont typeface="Nunito Sans"/>
              <a:buChar char="●"/>
              <a:defRPr b="0" i="0" sz="1900" u="none" cap="none" strike="noStrike">
                <a:solidFill>
                  <a:schemeClr val="dk2"/>
                </a:solidFill>
                <a:latin typeface="Nunito Sans"/>
                <a:ea typeface="Nunito Sans"/>
                <a:cs typeface="Nunito Sans"/>
                <a:sym typeface="Nunito Sans"/>
              </a:defRPr>
            </a:lvl4pPr>
            <a:lvl5pPr indent="-349250" lvl="4" marL="2286000" marR="0" rtl="0" algn="l">
              <a:lnSpc>
                <a:spcPct val="100000"/>
              </a:lnSpc>
              <a:spcBef>
                <a:spcPts val="0"/>
              </a:spcBef>
              <a:spcAft>
                <a:spcPts val="0"/>
              </a:spcAft>
              <a:buClr>
                <a:schemeClr val="dk2"/>
              </a:buClr>
              <a:buSzPts val="1900"/>
              <a:buFont typeface="Nunito Sans"/>
              <a:buChar char="○"/>
              <a:defRPr b="0" i="0" sz="1900" u="none" cap="none" strike="noStrike">
                <a:solidFill>
                  <a:schemeClr val="dk2"/>
                </a:solidFill>
                <a:latin typeface="Nunito Sans"/>
                <a:ea typeface="Nunito Sans"/>
                <a:cs typeface="Nunito Sans"/>
                <a:sym typeface="Nunito Sans"/>
              </a:defRPr>
            </a:lvl5pPr>
            <a:lvl6pPr indent="-349250" lvl="5" marL="2743200" marR="0" rtl="0" algn="l">
              <a:lnSpc>
                <a:spcPct val="100000"/>
              </a:lnSpc>
              <a:spcBef>
                <a:spcPts val="0"/>
              </a:spcBef>
              <a:spcAft>
                <a:spcPts val="0"/>
              </a:spcAft>
              <a:buClr>
                <a:schemeClr val="dk2"/>
              </a:buClr>
              <a:buSzPts val="1900"/>
              <a:buFont typeface="Nunito Sans"/>
              <a:buChar char="■"/>
              <a:defRPr b="0" i="0" sz="1900" u="none" cap="none" strike="noStrike">
                <a:solidFill>
                  <a:schemeClr val="dk2"/>
                </a:solidFill>
                <a:latin typeface="Nunito Sans"/>
                <a:ea typeface="Nunito Sans"/>
                <a:cs typeface="Nunito Sans"/>
                <a:sym typeface="Nunito Sans"/>
              </a:defRPr>
            </a:lvl6pPr>
            <a:lvl7pPr indent="-349250" lvl="6" marL="3200400" marR="0" rtl="0" algn="l">
              <a:lnSpc>
                <a:spcPct val="100000"/>
              </a:lnSpc>
              <a:spcBef>
                <a:spcPts val="0"/>
              </a:spcBef>
              <a:spcAft>
                <a:spcPts val="0"/>
              </a:spcAft>
              <a:buClr>
                <a:schemeClr val="dk2"/>
              </a:buClr>
              <a:buSzPts val="1900"/>
              <a:buFont typeface="Nunito Sans"/>
              <a:buChar char="●"/>
              <a:defRPr b="0" i="0" sz="1900" u="none" cap="none" strike="noStrike">
                <a:solidFill>
                  <a:schemeClr val="dk2"/>
                </a:solidFill>
                <a:latin typeface="Nunito Sans"/>
                <a:ea typeface="Nunito Sans"/>
                <a:cs typeface="Nunito Sans"/>
                <a:sym typeface="Nunito Sans"/>
              </a:defRPr>
            </a:lvl7pPr>
            <a:lvl8pPr indent="-349250" lvl="7" marL="3657600" marR="0" rtl="0" algn="l">
              <a:lnSpc>
                <a:spcPct val="100000"/>
              </a:lnSpc>
              <a:spcBef>
                <a:spcPts val="0"/>
              </a:spcBef>
              <a:spcAft>
                <a:spcPts val="0"/>
              </a:spcAft>
              <a:buClr>
                <a:schemeClr val="dk2"/>
              </a:buClr>
              <a:buSzPts val="1900"/>
              <a:buFont typeface="Nunito Sans"/>
              <a:buChar char="○"/>
              <a:defRPr b="0" i="0" sz="1900" u="none" cap="none" strike="noStrike">
                <a:solidFill>
                  <a:schemeClr val="dk2"/>
                </a:solidFill>
                <a:latin typeface="Nunito Sans"/>
                <a:ea typeface="Nunito Sans"/>
                <a:cs typeface="Nunito Sans"/>
                <a:sym typeface="Nunito Sans"/>
              </a:defRPr>
            </a:lvl8pPr>
            <a:lvl9pPr indent="-349250" lvl="8" marL="4114800" marR="0" rtl="0" algn="l">
              <a:lnSpc>
                <a:spcPct val="100000"/>
              </a:lnSpc>
              <a:spcBef>
                <a:spcPts val="0"/>
              </a:spcBef>
              <a:spcAft>
                <a:spcPts val="0"/>
              </a:spcAft>
              <a:buClr>
                <a:schemeClr val="dk2"/>
              </a:buClr>
              <a:buSzPts val="1900"/>
              <a:buFont typeface="Nunito Sans"/>
              <a:buChar char="■"/>
              <a:defRPr b="0" i="0" sz="1900" u="none" cap="none" strike="noStrike">
                <a:solidFill>
                  <a:schemeClr val="dk2"/>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6.jpg"/><Relationship Id="rId6"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5.png"/><Relationship Id="rId13" Type="http://schemas.openxmlformats.org/officeDocument/2006/relationships/image" Target="../media/image28.png"/><Relationship Id="rId12"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23.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2.png"/><Relationship Id="rId8"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
          <p:cNvSpPr txBox="1"/>
          <p:nvPr>
            <p:ph type="title"/>
          </p:nvPr>
        </p:nvSpPr>
        <p:spPr>
          <a:xfrm>
            <a:off x="2097000" y="1729400"/>
            <a:ext cx="7998000" cy="2506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64999"/>
              <a:buFont typeface="Calibri"/>
              <a:buNone/>
            </a:pPr>
            <a:r>
              <a:rPr b="0" lang="en-US" sz="2666"/>
              <a:t>Final Year Capstone Project</a:t>
            </a:r>
            <a:br>
              <a:rPr b="1" lang="en-US" sz="2666"/>
            </a:br>
            <a:endParaRPr b="1" sz="2666"/>
          </a:p>
          <a:p>
            <a:pPr indent="0" lvl="0" marL="0" rtl="0" algn="ctr">
              <a:lnSpc>
                <a:spcPct val="90000"/>
              </a:lnSpc>
              <a:spcBef>
                <a:spcPts val="0"/>
              </a:spcBef>
              <a:spcAft>
                <a:spcPts val="0"/>
              </a:spcAft>
              <a:buClr>
                <a:schemeClr val="dk1"/>
              </a:buClr>
              <a:buSzPct val="164999"/>
              <a:buFont typeface="Calibri"/>
              <a:buNone/>
            </a:pPr>
            <a:r>
              <a:rPr lang="en-US" sz="2666"/>
              <a:t>Hematology report data extraction and inference generation</a:t>
            </a:r>
            <a:br>
              <a:rPr b="0" lang="en-US" sz="2666"/>
            </a:br>
            <a:endParaRPr b="0" sz="2666"/>
          </a:p>
          <a:p>
            <a:pPr indent="0" lvl="0" marL="0" rtl="0" algn="ctr">
              <a:lnSpc>
                <a:spcPct val="90000"/>
              </a:lnSpc>
              <a:spcBef>
                <a:spcPts val="0"/>
              </a:spcBef>
              <a:spcAft>
                <a:spcPts val="0"/>
              </a:spcAft>
              <a:buClr>
                <a:schemeClr val="dk1"/>
              </a:buClr>
              <a:buSzPct val="179999"/>
              <a:buFont typeface="Calibri"/>
              <a:buNone/>
            </a:pPr>
            <a:r>
              <a:rPr b="0" lang="en-US" sz="2444"/>
              <a:t>Healthcare, Deep Learning</a:t>
            </a:r>
            <a:br>
              <a:rPr b="1" lang="en-US" sz="2666"/>
            </a:br>
            <a:r>
              <a:rPr b="0" lang="en-US" sz="2333"/>
              <a:t>In-House Project</a:t>
            </a:r>
            <a:endParaRPr b="0" sz="2333"/>
          </a:p>
        </p:txBody>
      </p:sp>
      <p:sp>
        <p:nvSpPr>
          <p:cNvPr id="162" name="Google Shape;162;p1"/>
          <p:cNvSpPr txBox="1"/>
          <p:nvPr>
            <p:ph idx="1" type="subTitle"/>
          </p:nvPr>
        </p:nvSpPr>
        <p:spPr>
          <a:xfrm>
            <a:off x="3919500" y="4446350"/>
            <a:ext cx="4353000" cy="14865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800"/>
              <a:buNone/>
            </a:pPr>
            <a:r>
              <a:rPr lang="en-US" sz="1800"/>
              <a:t>1032190599 - Preetika Sastry</a:t>
            </a:r>
            <a:endParaRPr sz="1800"/>
          </a:p>
          <a:p>
            <a:pPr indent="0" lvl="0" marL="0" rtl="0" algn="ctr">
              <a:lnSpc>
                <a:spcPct val="90000"/>
              </a:lnSpc>
              <a:spcBef>
                <a:spcPts val="0"/>
              </a:spcBef>
              <a:spcAft>
                <a:spcPts val="0"/>
              </a:spcAft>
              <a:buSzPts val="1800"/>
              <a:buNone/>
            </a:pPr>
            <a:r>
              <a:rPr lang="en-US" sz="1800"/>
              <a:t>1032192059 - Pranav Nirmal</a:t>
            </a:r>
            <a:endParaRPr sz="1800"/>
          </a:p>
          <a:p>
            <a:pPr indent="0" lvl="0" marL="0" rtl="0" algn="ctr">
              <a:lnSpc>
                <a:spcPct val="90000"/>
              </a:lnSpc>
              <a:spcBef>
                <a:spcPts val="0"/>
              </a:spcBef>
              <a:spcAft>
                <a:spcPts val="0"/>
              </a:spcAft>
              <a:buSzPts val="1800"/>
              <a:buNone/>
            </a:pPr>
            <a:r>
              <a:rPr lang="en-US" sz="1800"/>
              <a:t>1032192095 - Ayush Shrivastav</a:t>
            </a:r>
            <a:endParaRPr sz="1800"/>
          </a:p>
          <a:p>
            <a:pPr indent="0" lvl="0" marL="0" rtl="0" algn="ctr">
              <a:lnSpc>
                <a:spcPct val="90000"/>
              </a:lnSpc>
              <a:spcBef>
                <a:spcPts val="0"/>
              </a:spcBef>
              <a:spcAft>
                <a:spcPts val="0"/>
              </a:spcAft>
              <a:buSzPts val="1800"/>
              <a:buNone/>
            </a:pPr>
            <a:r>
              <a:rPr lang="en-US" sz="1800"/>
              <a:t>1032192119 - Aniket Sharma</a:t>
            </a:r>
            <a:endParaRPr sz="1800"/>
          </a:p>
          <a:p>
            <a:pPr indent="0" lvl="0" marL="0" rtl="0" algn="ctr">
              <a:lnSpc>
                <a:spcPct val="90000"/>
              </a:lnSpc>
              <a:spcBef>
                <a:spcPts val="1000"/>
              </a:spcBef>
              <a:spcAft>
                <a:spcPts val="0"/>
              </a:spcAft>
              <a:buNone/>
            </a:pPr>
            <a:r>
              <a:rPr b="1" lang="en-US" sz="1800"/>
              <a:t>Project Guide : </a:t>
            </a:r>
            <a:r>
              <a:rPr lang="en-US" sz="1800"/>
              <a:t>Prof.  Vrushali Y. Kulkarni</a:t>
            </a:r>
            <a:endParaRPr sz="1800"/>
          </a:p>
        </p:txBody>
      </p:sp>
      <p:pic>
        <p:nvPicPr>
          <p:cNvPr id="163" name="Google Shape;163;p1"/>
          <p:cNvPicPr preferRelativeResize="0"/>
          <p:nvPr/>
        </p:nvPicPr>
        <p:blipFill>
          <a:blip r:embed="rId3">
            <a:alphaModFix/>
          </a:blip>
          <a:stretch>
            <a:fillRect/>
          </a:stretch>
        </p:blipFill>
        <p:spPr>
          <a:xfrm>
            <a:off x="3982700" y="298800"/>
            <a:ext cx="4226575" cy="1220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2252c87ede8_2_0"/>
          <p:cNvPicPr preferRelativeResize="0"/>
          <p:nvPr/>
        </p:nvPicPr>
        <p:blipFill>
          <a:blip r:embed="rId3">
            <a:alphaModFix/>
          </a:blip>
          <a:stretch>
            <a:fillRect/>
          </a:stretch>
        </p:blipFill>
        <p:spPr>
          <a:xfrm>
            <a:off x="296938" y="152400"/>
            <a:ext cx="11598125" cy="6553200"/>
          </a:xfrm>
          <a:prstGeom prst="rect">
            <a:avLst/>
          </a:prstGeom>
          <a:noFill/>
          <a:ln>
            <a:noFill/>
          </a:ln>
        </p:spPr>
      </p:pic>
      <p:sp>
        <p:nvSpPr>
          <p:cNvPr id="229" name="Google Shape;229;g2252c87ede8_2_0"/>
          <p:cNvSpPr txBox="1"/>
          <p:nvPr>
            <p:ph type="title"/>
          </p:nvPr>
        </p:nvSpPr>
        <p:spPr>
          <a:xfrm>
            <a:off x="798400" y="263175"/>
            <a:ext cx="6510600" cy="61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a:highlight>
                  <a:srgbClr val="FFF2CD"/>
                </a:highlight>
              </a:rPr>
              <a:t>High Level Block Diagram</a:t>
            </a:r>
            <a:endParaRPr>
              <a:highlight>
                <a:srgbClr val="FFF2CD"/>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2252c87ede8_2_18"/>
          <p:cNvPicPr preferRelativeResize="0"/>
          <p:nvPr/>
        </p:nvPicPr>
        <p:blipFill>
          <a:blip r:embed="rId3">
            <a:alphaModFix/>
          </a:blip>
          <a:stretch>
            <a:fillRect/>
          </a:stretch>
        </p:blipFill>
        <p:spPr>
          <a:xfrm>
            <a:off x="426700" y="152400"/>
            <a:ext cx="11338592" cy="6553201"/>
          </a:xfrm>
          <a:prstGeom prst="rect">
            <a:avLst/>
          </a:prstGeom>
          <a:noFill/>
          <a:ln>
            <a:noFill/>
          </a:ln>
        </p:spPr>
      </p:pic>
      <p:sp>
        <p:nvSpPr>
          <p:cNvPr id="236" name="Google Shape;236;g2252c87ede8_2_18"/>
          <p:cNvSpPr txBox="1"/>
          <p:nvPr>
            <p:ph type="title"/>
          </p:nvPr>
        </p:nvSpPr>
        <p:spPr>
          <a:xfrm>
            <a:off x="825875" y="198575"/>
            <a:ext cx="6665400" cy="61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a:highlight>
                  <a:srgbClr val="FFF2CD"/>
                </a:highlight>
              </a:rPr>
              <a:t>Class</a:t>
            </a:r>
            <a:r>
              <a:rPr lang="en-US">
                <a:highlight>
                  <a:srgbClr val="FFF2CD"/>
                </a:highlight>
              </a:rPr>
              <a:t> Diagram                       </a:t>
            </a:r>
            <a:r>
              <a:rPr lang="en-US">
                <a:highlight>
                  <a:srgbClr val="FFF2CD"/>
                </a:highlight>
              </a:rPr>
              <a:t>.</a:t>
            </a:r>
            <a:endParaRPr>
              <a:highlight>
                <a:srgbClr val="FFF2CD"/>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252c87ede8_2_54"/>
          <p:cNvSpPr txBox="1"/>
          <p:nvPr>
            <p:ph type="title"/>
          </p:nvPr>
        </p:nvSpPr>
        <p:spPr>
          <a:xfrm>
            <a:off x="852375" y="171050"/>
            <a:ext cx="10709400" cy="7680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2"/>
              </a:buClr>
              <a:buSzPts val="1100"/>
              <a:buFont typeface="Arial"/>
              <a:buNone/>
            </a:pPr>
            <a:r>
              <a:rPr lang="en-US" sz="3200"/>
              <a:t>Dataset: Creation, Augmentation &amp; Annotation</a:t>
            </a:r>
            <a:endParaRPr/>
          </a:p>
        </p:txBody>
      </p:sp>
      <p:sp>
        <p:nvSpPr>
          <p:cNvPr id="243" name="Google Shape;243;g2252c87ede8_2_54"/>
          <p:cNvSpPr txBox="1"/>
          <p:nvPr/>
        </p:nvSpPr>
        <p:spPr>
          <a:xfrm>
            <a:off x="715350" y="873025"/>
            <a:ext cx="11106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Creation (Preetika): </a:t>
            </a:r>
            <a:endParaRPr b="1" i="0" sz="1800" u="none" cap="none" strike="noStrike">
              <a:solidFill>
                <a:schemeClr val="dk1"/>
              </a:solidFill>
              <a:latin typeface="Arial"/>
              <a:ea typeface="Arial"/>
              <a:cs typeface="Arial"/>
              <a:sym typeface="Arial"/>
            </a:endParaRPr>
          </a:p>
          <a:p>
            <a:pPr indent="-342900" lvl="0" marL="914400" marR="0" rtl="0" algn="l">
              <a:lnSpc>
                <a:spcPct val="100000"/>
              </a:lnSpc>
              <a:spcBef>
                <a:spcPts val="0"/>
              </a:spcBef>
              <a:spcAft>
                <a:spcPts val="0"/>
              </a:spcAft>
              <a:buClr>
                <a:schemeClr val="dk1"/>
              </a:buClr>
              <a:buSzPts val="1800"/>
              <a:buFont typeface="Arial"/>
              <a:buChar char="●"/>
            </a:pPr>
            <a:r>
              <a:rPr lang="en-US" sz="1800">
                <a:solidFill>
                  <a:schemeClr val="dk1"/>
                </a:solidFill>
              </a:rPr>
              <a:t>Collected blood report images available online through google images, laboratory websites,etc </a:t>
            </a:r>
            <a:endParaRPr b="0" i="0" sz="1800" u="none" cap="none" strike="noStrike">
              <a:solidFill>
                <a:schemeClr val="dk1"/>
              </a:solidFill>
              <a:latin typeface="Arial"/>
              <a:ea typeface="Arial"/>
              <a:cs typeface="Arial"/>
              <a:sym typeface="Arial"/>
            </a:endParaRPr>
          </a:p>
          <a:p>
            <a:pPr indent="-342900" lvl="0" marL="914400" marR="0" rtl="0" algn="l">
              <a:lnSpc>
                <a:spcPct val="100000"/>
              </a:lnSpc>
              <a:spcBef>
                <a:spcPts val="0"/>
              </a:spcBef>
              <a:spcAft>
                <a:spcPts val="0"/>
              </a:spcAft>
              <a:buClr>
                <a:schemeClr val="dk1"/>
              </a:buClr>
              <a:buSzPts val="1800"/>
              <a:buFont typeface="Arial"/>
              <a:buChar char="●"/>
            </a:pPr>
            <a:r>
              <a:rPr lang="en-US" sz="1800">
                <a:solidFill>
                  <a:schemeClr val="dk1"/>
                </a:solidFill>
              </a:rPr>
              <a:t>Focused on collecting a d</a:t>
            </a:r>
            <a:r>
              <a:rPr b="0" i="0" lang="en-US" sz="1800" u="none" cap="none" strike="noStrike">
                <a:solidFill>
                  <a:schemeClr val="dk1"/>
                </a:solidFill>
                <a:latin typeface="Arial"/>
                <a:ea typeface="Arial"/>
                <a:cs typeface="Arial"/>
                <a:sym typeface="Arial"/>
              </a:rPr>
              <a:t>iverse range of formats and layouts</a:t>
            </a:r>
            <a:endParaRPr sz="1800">
              <a:solidFill>
                <a:schemeClr val="dk1"/>
              </a:solidFill>
            </a:endParaRPr>
          </a:p>
          <a:p>
            <a:pPr indent="-342900" lvl="0" marL="914400" marR="0" rtl="0" algn="l">
              <a:lnSpc>
                <a:spcPct val="100000"/>
              </a:lnSpc>
              <a:spcBef>
                <a:spcPts val="0"/>
              </a:spcBef>
              <a:spcAft>
                <a:spcPts val="0"/>
              </a:spcAft>
              <a:buClr>
                <a:schemeClr val="dk1"/>
              </a:buClr>
              <a:buSzPts val="1800"/>
              <a:buChar char="●"/>
            </a:pPr>
            <a:r>
              <a:rPr lang="en-US" sz="1800">
                <a:solidFill>
                  <a:schemeClr val="dk1"/>
                </a:solidFill>
              </a:rPr>
              <a:t>Ran each through our OCR models to determine the best performing structures/formats</a:t>
            </a:r>
            <a:endParaRPr sz="1800">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44" name="Google Shape;244;g2252c87ede8_2_54"/>
          <p:cNvPicPr preferRelativeResize="0"/>
          <p:nvPr/>
        </p:nvPicPr>
        <p:blipFill>
          <a:blip r:embed="rId3">
            <a:alphaModFix/>
          </a:blip>
          <a:stretch>
            <a:fillRect/>
          </a:stretch>
        </p:blipFill>
        <p:spPr>
          <a:xfrm>
            <a:off x="1510000" y="2222350"/>
            <a:ext cx="9394150" cy="4384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252c87ede8_2_61"/>
          <p:cNvSpPr txBox="1"/>
          <p:nvPr>
            <p:ph type="title"/>
          </p:nvPr>
        </p:nvSpPr>
        <p:spPr>
          <a:xfrm>
            <a:off x="561300" y="310650"/>
            <a:ext cx="9986100" cy="768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400"/>
              <a:t>Selected</a:t>
            </a:r>
            <a:r>
              <a:rPr lang="en-US" sz="2400"/>
              <a:t> samples:</a:t>
            </a:r>
            <a:endParaRPr sz="2400"/>
          </a:p>
        </p:txBody>
      </p:sp>
      <p:pic>
        <p:nvPicPr>
          <p:cNvPr id="251" name="Google Shape;251;g2252c87ede8_2_61"/>
          <p:cNvPicPr preferRelativeResize="0"/>
          <p:nvPr/>
        </p:nvPicPr>
        <p:blipFill>
          <a:blip r:embed="rId3">
            <a:alphaModFix/>
          </a:blip>
          <a:stretch>
            <a:fillRect/>
          </a:stretch>
        </p:blipFill>
        <p:spPr>
          <a:xfrm>
            <a:off x="152400" y="1231050"/>
            <a:ext cx="2627361" cy="4772135"/>
          </a:xfrm>
          <a:prstGeom prst="rect">
            <a:avLst/>
          </a:prstGeom>
          <a:noFill/>
          <a:ln>
            <a:noFill/>
          </a:ln>
        </p:spPr>
      </p:pic>
      <p:pic>
        <p:nvPicPr>
          <p:cNvPr id="252" name="Google Shape;252;g2252c87ede8_2_61"/>
          <p:cNvPicPr preferRelativeResize="0"/>
          <p:nvPr/>
        </p:nvPicPr>
        <p:blipFill>
          <a:blip r:embed="rId4">
            <a:alphaModFix/>
          </a:blip>
          <a:stretch>
            <a:fillRect/>
          </a:stretch>
        </p:blipFill>
        <p:spPr>
          <a:xfrm>
            <a:off x="2975285" y="1231050"/>
            <a:ext cx="2945088" cy="4709136"/>
          </a:xfrm>
          <a:prstGeom prst="rect">
            <a:avLst/>
          </a:prstGeom>
          <a:noFill/>
          <a:ln>
            <a:noFill/>
          </a:ln>
        </p:spPr>
      </p:pic>
      <p:pic>
        <p:nvPicPr>
          <p:cNvPr id="253" name="Google Shape;253;g2252c87ede8_2_61"/>
          <p:cNvPicPr preferRelativeResize="0"/>
          <p:nvPr/>
        </p:nvPicPr>
        <p:blipFill>
          <a:blip r:embed="rId5">
            <a:alphaModFix/>
          </a:blip>
          <a:stretch>
            <a:fillRect/>
          </a:stretch>
        </p:blipFill>
        <p:spPr>
          <a:xfrm>
            <a:off x="6115898" y="1231050"/>
            <a:ext cx="2859546" cy="5071378"/>
          </a:xfrm>
          <a:prstGeom prst="rect">
            <a:avLst/>
          </a:prstGeom>
          <a:noFill/>
          <a:ln>
            <a:noFill/>
          </a:ln>
        </p:spPr>
      </p:pic>
      <p:pic>
        <p:nvPicPr>
          <p:cNvPr id="254" name="Google Shape;254;g2252c87ede8_2_61"/>
          <p:cNvPicPr preferRelativeResize="0"/>
          <p:nvPr/>
        </p:nvPicPr>
        <p:blipFill>
          <a:blip r:embed="rId6">
            <a:alphaModFix/>
          </a:blip>
          <a:stretch>
            <a:fillRect/>
          </a:stretch>
        </p:blipFill>
        <p:spPr>
          <a:xfrm>
            <a:off x="9170969" y="1231050"/>
            <a:ext cx="2835106" cy="5165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252c87ede8_2_70"/>
          <p:cNvSpPr txBox="1"/>
          <p:nvPr>
            <p:ph idx="1" type="subTitle"/>
          </p:nvPr>
        </p:nvSpPr>
        <p:spPr>
          <a:xfrm>
            <a:off x="612550" y="290325"/>
            <a:ext cx="4790700" cy="1706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rPr b="1" lang="en-US" sz="1800">
                <a:solidFill>
                  <a:schemeClr val="dk1"/>
                </a:solidFill>
                <a:latin typeface="Arial"/>
                <a:ea typeface="Arial"/>
                <a:cs typeface="Arial"/>
                <a:sym typeface="Arial"/>
              </a:rPr>
              <a:t>Augmentation (Preetika):</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Aim was to augment our chosen images and generate a dataset of ~150 images to train our Object Detection Model</a:t>
            </a:r>
            <a:endParaRPr sz="1800">
              <a:solidFill>
                <a:schemeClr val="dk1"/>
              </a:solidFill>
              <a:latin typeface="Arial"/>
              <a:ea typeface="Arial"/>
              <a:cs typeface="Arial"/>
              <a:sym typeface="Arial"/>
            </a:endParaRPr>
          </a:p>
          <a:p>
            <a:pPr indent="0" lvl="0" marL="609600" rtl="0" algn="l">
              <a:spcBef>
                <a:spcPts val="0"/>
              </a:spcBef>
              <a:spcAft>
                <a:spcPts val="0"/>
              </a:spcAft>
              <a:buNone/>
            </a:pPr>
            <a:r>
              <a:t/>
            </a:r>
            <a:endParaRPr sz="1800">
              <a:solidFill>
                <a:schemeClr val="dk1"/>
              </a:solidFill>
              <a:latin typeface="Arial"/>
              <a:ea typeface="Arial"/>
              <a:cs typeface="Arial"/>
              <a:sym typeface="Arial"/>
            </a:endParaRPr>
          </a:p>
          <a:p>
            <a:pPr indent="-342900" lvl="0" marL="4572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Tool: OpenCV, Methods:</a:t>
            </a:r>
            <a:endParaRPr sz="1800">
              <a:solidFill>
                <a:schemeClr val="dk1"/>
              </a:solidFill>
              <a:latin typeface="Arial"/>
              <a:ea typeface="Arial"/>
              <a:cs typeface="Arial"/>
              <a:sym typeface="Arial"/>
            </a:endParaRPr>
          </a:p>
          <a:p>
            <a:pPr indent="-342900" lvl="1" marL="9144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Rotation: getRotationMatrix2D(), </a:t>
            </a:r>
            <a:r>
              <a:rPr lang="en-US" sz="1800">
                <a:solidFill>
                  <a:schemeClr val="dk1"/>
                </a:solidFill>
                <a:latin typeface="Arial"/>
                <a:ea typeface="Arial"/>
                <a:cs typeface="Arial"/>
                <a:sym typeface="Arial"/>
              </a:rPr>
              <a:t>warpAffine()</a:t>
            </a:r>
            <a:endParaRPr sz="1800">
              <a:solidFill>
                <a:schemeClr val="dk1"/>
              </a:solidFill>
              <a:latin typeface="Arial"/>
              <a:ea typeface="Arial"/>
              <a:cs typeface="Arial"/>
              <a:sym typeface="Arial"/>
            </a:endParaRPr>
          </a:p>
          <a:p>
            <a:pPr indent="-342900" lvl="1" marL="9144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Translation: </a:t>
            </a:r>
            <a:r>
              <a:rPr lang="en-US" sz="1800">
                <a:solidFill>
                  <a:schemeClr val="dk1"/>
                </a:solidFill>
                <a:latin typeface="Arial"/>
                <a:ea typeface="Arial"/>
                <a:cs typeface="Arial"/>
                <a:sym typeface="Arial"/>
              </a:rPr>
              <a:t>warpAffine()</a:t>
            </a:r>
            <a:endParaRPr sz="1800">
              <a:solidFill>
                <a:schemeClr val="dk1"/>
              </a:solidFill>
              <a:latin typeface="Arial"/>
              <a:ea typeface="Arial"/>
              <a:cs typeface="Arial"/>
              <a:sym typeface="Arial"/>
            </a:endParaRPr>
          </a:p>
          <a:p>
            <a:pPr indent="-342900" lvl="1" marL="9144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Noise</a:t>
            </a:r>
            <a:endParaRPr sz="1800">
              <a:solidFill>
                <a:schemeClr val="dk1"/>
              </a:solidFill>
              <a:latin typeface="Arial"/>
              <a:ea typeface="Arial"/>
              <a:cs typeface="Arial"/>
              <a:sym typeface="Arial"/>
            </a:endParaRPr>
          </a:p>
          <a:p>
            <a:pPr indent="-342900" lvl="1" marL="9144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Blur: GaussianBlur()</a:t>
            </a:r>
            <a:endParaRPr sz="1800">
              <a:solidFill>
                <a:schemeClr val="dk1"/>
              </a:solidFill>
              <a:latin typeface="Arial"/>
              <a:ea typeface="Arial"/>
              <a:cs typeface="Arial"/>
              <a:sym typeface="Arial"/>
            </a:endParaRPr>
          </a:p>
          <a:p>
            <a:pPr indent="-342900" lvl="1" marL="91440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Grayscale: </a:t>
            </a:r>
            <a:r>
              <a:rPr lang="en-US" sz="1800">
                <a:solidFill>
                  <a:schemeClr val="dk1"/>
                </a:solidFill>
                <a:latin typeface="Arial"/>
                <a:ea typeface="Arial"/>
                <a:cs typeface="Arial"/>
                <a:sym typeface="Arial"/>
              </a:rPr>
              <a:t>cvtColor()</a:t>
            </a:r>
            <a:endParaRPr sz="1800">
              <a:solidFill>
                <a:schemeClr val="dk1"/>
              </a:solidFill>
              <a:latin typeface="Arial"/>
              <a:ea typeface="Arial"/>
              <a:cs typeface="Arial"/>
              <a:sym typeface="Arial"/>
            </a:endParaRPr>
          </a:p>
          <a:p>
            <a:pPr indent="0" lvl="0" marL="121920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0" rtl="0" algn="l">
              <a:spcBef>
                <a:spcPts val="0"/>
              </a:spcBef>
              <a:spcAft>
                <a:spcPts val="0"/>
              </a:spcAft>
              <a:buNone/>
            </a:pPr>
            <a:r>
              <a:t/>
            </a:r>
            <a:endParaRPr b="1" sz="1800">
              <a:solidFill>
                <a:schemeClr val="dk1"/>
              </a:solidFill>
              <a:latin typeface="Arial"/>
              <a:ea typeface="Arial"/>
              <a:cs typeface="Arial"/>
              <a:sym typeface="Arial"/>
            </a:endParaRPr>
          </a:p>
          <a:p>
            <a:pPr indent="0" lvl="0" marL="45720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pic>
        <p:nvPicPr>
          <p:cNvPr id="261" name="Google Shape;261;g2252c87ede8_2_70"/>
          <p:cNvPicPr preferRelativeResize="0"/>
          <p:nvPr/>
        </p:nvPicPr>
        <p:blipFill>
          <a:blip r:embed="rId3">
            <a:alphaModFix/>
          </a:blip>
          <a:stretch>
            <a:fillRect/>
          </a:stretch>
        </p:blipFill>
        <p:spPr>
          <a:xfrm>
            <a:off x="5403250" y="144750"/>
            <a:ext cx="6587500" cy="65684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252c87ede8_2_224"/>
          <p:cNvSpPr txBox="1"/>
          <p:nvPr/>
        </p:nvSpPr>
        <p:spPr>
          <a:xfrm>
            <a:off x="675625" y="399225"/>
            <a:ext cx="3000000" cy="600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Annotation </a:t>
            </a:r>
            <a:r>
              <a:rPr b="1" lang="en-US" sz="1800">
                <a:solidFill>
                  <a:schemeClr val="dk1"/>
                </a:solidFill>
              </a:rPr>
              <a:t>(Ayush)</a:t>
            </a:r>
            <a:r>
              <a:rPr b="1" lang="en-US" sz="1800">
                <a:solidFill>
                  <a:schemeClr val="dk1"/>
                </a:solidFill>
              </a:rPr>
              <a:t>: </a:t>
            </a:r>
            <a:endParaRPr b="1"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Annotated bounding boxes are created around the objects of interest within the hematological pathology images.</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Tool used: LabelImg</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Classes:</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name</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age</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sex</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hb</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wbc</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neutro</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lymp</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plate</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rbc</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Saved data:</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xml</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txt</a:t>
            </a:r>
            <a:endParaRPr sz="1800">
              <a:solidFill>
                <a:schemeClr val="dk1"/>
              </a:solidFill>
            </a:endParaRPr>
          </a:p>
        </p:txBody>
      </p:sp>
      <p:pic>
        <p:nvPicPr>
          <p:cNvPr id="268" name="Google Shape;268;g2252c87ede8_2_224"/>
          <p:cNvPicPr preferRelativeResize="0"/>
          <p:nvPr/>
        </p:nvPicPr>
        <p:blipFill>
          <a:blip r:embed="rId3">
            <a:alphaModFix/>
          </a:blip>
          <a:stretch>
            <a:fillRect/>
          </a:stretch>
        </p:blipFill>
        <p:spPr>
          <a:xfrm>
            <a:off x="3804525" y="1224125"/>
            <a:ext cx="8211573" cy="4353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 name="Shape 273"/>
        <p:cNvGrpSpPr/>
        <p:nvPr/>
      </p:nvGrpSpPr>
      <p:grpSpPr>
        <a:xfrm>
          <a:off x="0" y="0"/>
          <a:ext cx="0" cy="0"/>
          <a:chOff x="0" y="0"/>
          <a:chExt cx="0" cy="0"/>
        </a:xfrm>
      </p:grpSpPr>
      <p:sp>
        <p:nvSpPr>
          <p:cNvPr id="274" name="Google Shape;274;g2464238626c_0_9"/>
          <p:cNvSpPr txBox="1"/>
          <p:nvPr>
            <p:ph type="title"/>
          </p:nvPr>
        </p:nvSpPr>
        <p:spPr>
          <a:xfrm>
            <a:off x="950800" y="491767"/>
            <a:ext cx="10290300" cy="76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SzPts val="2000"/>
              <a:buNone/>
            </a:pPr>
            <a:r>
              <a:rPr lang="en-US"/>
              <a:t>Data Preparation</a:t>
            </a:r>
            <a:endParaRPr/>
          </a:p>
        </p:txBody>
      </p:sp>
      <p:sp>
        <p:nvSpPr>
          <p:cNvPr id="275" name="Google Shape;275;g2464238626c_0_9"/>
          <p:cNvSpPr txBox="1"/>
          <p:nvPr/>
        </p:nvSpPr>
        <p:spPr>
          <a:xfrm>
            <a:off x="950800" y="1531425"/>
            <a:ext cx="8656800" cy="3232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Data Augmentation: Data augmentation techniques are applied to expand the dataset for training the object detection model. Techniques such as resizing, flipping, rotating, cropping, and padding are employed to enhance the diversity and variability of the data, improving the model's performance and robustness.</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Annotations for Object Detection Model: Annotated bounding boxes are created around the objects of interest within the hematological pathology images. These annotations serve as ground truth labels for training the object detection model. They accurately define the boundaries of the objects, allowing the model to learn and detect them effectively.</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462990575e_0_109"/>
          <p:cNvSpPr txBox="1"/>
          <p:nvPr>
            <p:ph type="title"/>
          </p:nvPr>
        </p:nvSpPr>
        <p:spPr>
          <a:xfrm>
            <a:off x="2380651" y="616025"/>
            <a:ext cx="7430700" cy="112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620"/>
              <a:buNone/>
            </a:pPr>
            <a:r>
              <a:rPr lang="en-US" sz="4020"/>
              <a:t>Modules of the Application</a:t>
            </a:r>
            <a:endParaRPr sz="4020"/>
          </a:p>
        </p:txBody>
      </p:sp>
      <p:sp>
        <p:nvSpPr>
          <p:cNvPr id="282" name="Google Shape;282;g2462990575e_0_109"/>
          <p:cNvSpPr txBox="1"/>
          <p:nvPr>
            <p:ph idx="2" type="title"/>
          </p:nvPr>
        </p:nvSpPr>
        <p:spPr>
          <a:xfrm>
            <a:off x="1714506" y="2411802"/>
            <a:ext cx="8401200" cy="3404400"/>
          </a:xfrm>
          <a:prstGeom prst="rect">
            <a:avLst/>
          </a:prstGeom>
          <a:ln>
            <a:noFill/>
          </a:ln>
        </p:spPr>
        <p:txBody>
          <a:bodyPr anchorCtr="0" anchor="ctr" bIns="121900" lIns="121900" spcFirstLastPara="1" rIns="121900" wrap="square" tIns="121900">
            <a:noAutofit/>
          </a:bodyPr>
          <a:lstStyle/>
          <a:p>
            <a:pPr indent="0" lvl="0" marL="0" rtl="0" algn="ctr">
              <a:spcBef>
                <a:spcPts val="0"/>
              </a:spcBef>
              <a:spcAft>
                <a:spcPts val="0"/>
              </a:spcAft>
              <a:buClr>
                <a:schemeClr val="dk2"/>
              </a:buClr>
              <a:buSzPts val="1100"/>
              <a:buFont typeface="Arial"/>
              <a:buNone/>
            </a:pPr>
            <a:r>
              <a:rPr lang="en-US">
                <a:solidFill>
                  <a:schemeClr val="accent6"/>
                </a:solidFill>
              </a:rPr>
              <a:t>Module 1: Object Detection</a:t>
            </a:r>
            <a:endParaRPr>
              <a:solidFill>
                <a:schemeClr val="accent6"/>
              </a:solidFill>
            </a:endParaRPr>
          </a:p>
          <a:p>
            <a:pPr indent="0" lvl="0" marL="0" rtl="0" algn="ctr">
              <a:spcBef>
                <a:spcPts val="0"/>
              </a:spcBef>
              <a:spcAft>
                <a:spcPts val="0"/>
              </a:spcAft>
              <a:buClr>
                <a:schemeClr val="dk2"/>
              </a:buClr>
              <a:buSzPts val="1100"/>
              <a:buFont typeface="Arial"/>
              <a:buNone/>
            </a:pPr>
            <a:r>
              <a:rPr lang="en-US">
                <a:solidFill>
                  <a:schemeClr val="accent6"/>
                </a:solidFill>
              </a:rPr>
              <a:t>Module 2: Image Processing</a:t>
            </a:r>
            <a:endParaRPr>
              <a:solidFill>
                <a:schemeClr val="accent6"/>
              </a:solidFill>
            </a:endParaRPr>
          </a:p>
          <a:p>
            <a:pPr indent="0" lvl="0" marL="0" rtl="0" algn="ctr">
              <a:spcBef>
                <a:spcPts val="0"/>
              </a:spcBef>
              <a:spcAft>
                <a:spcPts val="0"/>
              </a:spcAft>
              <a:buClr>
                <a:schemeClr val="dk2"/>
              </a:buClr>
              <a:buSzPts val="1100"/>
              <a:buFont typeface="Arial"/>
              <a:buNone/>
            </a:pPr>
            <a:r>
              <a:rPr lang="en-US">
                <a:solidFill>
                  <a:schemeClr val="accent6"/>
                </a:solidFill>
              </a:rPr>
              <a:t>Module 3: OCR Text Extraction</a:t>
            </a:r>
            <a:endParaRPr>
              <a:solidFill>
                <a:schemeClr val="accent6"/>
              </a:solidFill>
            </a:endParaRPr>
          </a:p>
          <a:p>
            <a:pPr indent="0" lvl="0" marL="0" rtl="0" algn="ctr">
              <a:spcBef>
                <a:spcPts val="0"/>
              </a:spcBef>
              <a:spcAft>
                <a:spcPts val="0"/>
              </a:spcAft>
              <a:buClr>
                <a:schemeClr val="dk2"/>
              </a:buClr>
              <a:buSzPts val="1100"/>
              <a:buFont typeface="Arial"/>
              <a:buNone/>
            </a:pPr>
            <a:r>
              <a:rPr lang="en-US">
                <a:solidFill>
                  <a:schemeClr val="accent6"/>
                </a:solidFill>
              </a:rPr>
              <a:t>Module 4: Report Generation</a:t>
            </a:r>
            <a:endParaRPr>
              <a:solidFill>
                <a:schemeClr val="accent6"/>
              </a:solidFill>
            </a:endParaRPr>
          </a:p>
          <a:p>
            <a:pPr indent="0" lvl="0" marL="0" rtl="0" algn="ctr">
              <a:spcBef>
                <a:spcPts val="0"/>
              </a:spcBef>
              <a:spcAft>
                <a:spcPts val="0"/>
              </a:spcAft>
              <a:buClr>
                <a:schemeClr val="dk2"/>
              </a:buClr>
              <a:buSzPts val="1100"/>
              <a:buFont typeface="Arial"/>
              <a:buNone/>
            </a:pPr>
            <a:r>
              <a:rPr lang="en-US">
                <a:solidFill>
                  <a:schemeClr val="accent6"/>
                </a:solidFill>
              </a:rPr>
              <a:t>Module 5: GUI</a:t>
            </a:r>
            <a:endParaRPr>
              <a:solidFill>
                <a:schemeClr val="accent6"/>
              </a:solidFill>
            </a:endParaRPr>
          </a:p>
          <a:p>
            <a:pPr indent="0" lvl="0" marL="0" rtl="0" algn="ctr">
              <a:spcBef>
                <a:spcPts val="0"/>
              </a:spcBef>
              <a:spcAft>
                <a:spcPts val="0"/>
              </a:spcAft>
              <a:buClr>
                <a:schemeClr val="dk2"/>
              </a:buClr>
              <a:buSzPts val="1100"/>
              <a:buFont typeface="Arial"/>
              <a:buNone/>
            </a:pPr>
            <a:r>
              <a:t/>
            </a:r>
            <a:endParaRPr>
              <a:solidFill>
                <a:schemeClr val="accent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252c87ede8_0_0"/>
          <p:cNvSpPr txBox="1"/>
          <p:nvPr>
            <p:ph idx="4294967295" type="title"/>
          </p:nvPr>
        </p:nvSpPr>
        <p:spPr>
          <a:xfrm>
            <a:off x="838200" y="684100"/>
            <a:ext cx="10515600" cy="481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Module 1- Object Detection </a:t>
            </a:r>
            <a:endParaRPr/>
          </a:p>
          <a:p>
            <a:pPr indent="0" lvl="0" marL="0" rtl="0" algn="ctr">
              <a:lnSpc>
                <a:spcPct val="90000"/>
              </a:lnSpc>
              <a:spcBef>
                <a:spcPts val="1000"/>
              </a:spcBef>
              <a:spcAft>
                <a:spcPts val="0"/>
              </a:spcAft>
              <a:buSzPts val="2000"/>
              <a:buNone/>
            </a:pPr>
            <a:r>
              <a:rPr lang="en-US" sz="2000"/>
              <a:t>Pranav Nirmal</a:t>
            </a:r>
            <a:endParaRPr sz="2000"/>
          </a:p>
        </p:txBody>
      </p:sp>
      <p:sp>
        <p:nvSpPr>
          <p:cNvPr id="289" name="Google Shape;289;g2252c87ede8_0_0"/>
          <p:cNvSpPr txBox="1"/>
          <p:nvPr/>
        </p:nvSpPr>
        <p:spPr>
          <a:xfrm>
            <a:off x="1246350" y="1789825"/>
            <a:ext cx="96993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chemeClr val="dk1"/>
              </a:buClr>
              <a:buSzPts val="2100"/>
              <a:buChar char="●"/>
            </a:pPr>
            <a:r>
              <a:rPr lang="en-US" sz="2100">
                <a:solidFill>
                  <a:schemeClr val="dk1"/>
                </a:solidFill>
              </a:rPr>
              <a:t>Object detection models are used while working with our scanned blood reports to find important objects inside the report image. </a:t>
            </a:r>
            <a:endParaRPr sz="2100">
              <a:solidFill>
                <a:schemeClr val="dk1"/>
              </a:solidFill>
            </a:endParaRPr>
          </a:p>
          <a:p>
            <a:pPr indent="-361950" lvl="0" marL="457200" marR="0" rtl="0" algn="l">
              <a:lnSpc>
                <a:spcPct val="100000"/>
              </a:lnSpc>
              <a:spcBef>
                <a:spcPts val="0"/>
              </a:spcBef>
              <a:spcAft>
                <a:spcPts val="0"/>
              </a:spcAft>
              <a:buClr>
                <a:schemeClr val="dk1"/>
              </a:buClr>
              <a:buSzPts val="2100"/>
              <a:buChar char="●"/>
            </a:pPr>
            <a:r>
              <a:rPr lang="en-US" sz="2100">
                <a:solidFill>
                  <a:schemeClr val="dk1"/>
                </a:solidFill>
              </a:rPr>
              <a:t>In our case these objects include a set of the label and the value (Eg: Hemoglobin:13, Platelets 5000..etc).</a:t>
            </a:r>
            <a:endParaRPr sz="2100">
              <a:solidFill>
                <a:schemeClr val="dk1"/>
              </a:solidFill>
            </a:endParaRPr>
          </a:p>
          <a:p>
            <a:pPr indent="-361950" lvl="0" marL="457200" marR="0" rtl="0" algn="l">
              <a:lnSpc>
                <a:spcPct val="100000"/>
              </a:lnSpc>
              <a:spcBef>
                <a:spcPts val="0"/>
              </a:spcBef>
              <a:spcAft>
                <a:spcPts val="0"/>
              </a:spcAft>
              <a:buClr>
                <a:schemeClr val="dk1"/>
              </a:buClr>
              <a:buSzPts val="2100"/>
              <a:buChar char="●"/>
            </a:pPr>
            <a:r>
              <a:rPr lang="en-US" sz="2100">
                <a:solidFill>
                  <a:schemeClr val="dk1"/>
                </a:solidFill>
              </a:rPr>
              <a:t>In order to train object detection models for scanned blood reports, our manually annotated data is given to the models</a:t>
            </a:r>
            <a:endParaRPr sz="2100">
              <a:solidFill>
                <a:schemeClr val="dk1"/>
              </a:solidFill>
            </a:endParaRPr>
          </a:p>
          <a:p>
            <a:pPr indent="-361950" lvl="0" marL="457200" marR="0" rtl="0" algn="l">
              <a:lnSpc>
                <a:spcPct val="100000"/>
              </a:lnSpc>
              <a:spcBef>
                <a:spcPts val="0"/>
              </a:spcBef>
              <a:spcAft>
                <a:spcPts val="0"/>
              </a:spcAft>
              <a:buClr>
                <a:schemeClr val="dk1"/>
              </a:buClr>
              <a:buSzPts val="2100"/>
              <a:buChar char="●"/>
            </a:pPr>
            <a:r>
              <a:rPr lang="en-US" sz="2100">
                <a:solidFill>
                  <a:schemeClr val="dk1"/>
                </a:solidFill>
              </a:rPr>
              <a:t>For our case we went with custom object detection by transfer learning approach with pre-trained models like:</a:t>
            </a:r>
            <a:endParaRPr sz="2100">
              <a:solidFill>
                <a:schemeClr val="dk1"/>
              </a:solidFill>
            </a:endParaRPr>
          </a:p>
          <a:p>
            <a:pPr indent="-361950" lvl="1" marL="1371600" marR="0" rtl="0" algn="l">
              <a:lnSpc>
                <a:spcPct val="100000"/>
              </a:lnSpc>
              <a:spcBef>
                <a:spcPts val="0"/>
              </a:spcBef>
              <a:spcAft>
                <a:spcPts val="0"/>
              </a:spcAft>
              <a:buClr>
                <a:schemeClr val="dk1"/>
              </a:buClr>
              <a:buSzPts val="2100"/>
              <a:buChar char="○"/>
            </a:pPr>
            <a:r>
              <a:rPr lang="en-US" sz="2100">
                <a:solidFill>
                  <a:schemeClr val="dk1"/>
                </a:solidFill>
              </a:rPr>
              <a:t>YOLOv8 </a:t>
            </a:r>
            <a:endParaRPr sz="2100">
              <a:solidFill>
                <a:schemeClr val="dk1"/>
              </a:solidFill>
            </a:endParaRPr>
          </a:p>
          <a:p>
            <a:pPr indent="-361950" lvl="1" marL="1371600" marR="0" rtl="0" algn="l">
              <a:lnSpc>
                <a:spcPct val="100000"/>
              </a:lnSpc>
              <a:spcBef>
                <a:spcPts val="0"/>
              </a:spcBef>
              <a:spcAft>
                <a:spcPts val="0"/>
              </a:spcAft>
              <a:buClr>
                <a:schemeClr val="dk1"/>
              </a:buClr>
              <a:buSzPts val="2100"/>
              <a:buChar char="○"/>
            </a:pPr>
            <a:r>
              <a:rPr lang="en-US" sz="2100">
                <a:solidFill>
                  <a:schemeClr val="dk1"/>
                </a:solidFill>
              </a:rPr>
              <a:t>Roboflow AutoML</a:t>
            </a:r>
            <a:endParaRPr sz="2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462990575e_0_123"/>
          <p:cNvSpPr txBox="1"/>
          <p:nvPr>
            <p:ph idx="4294967295" type="title"/>
          </p:nvPr>
        </p:nvSpPr>
        <p:spPr>
          <a:xfrm>
            <a:off x="838200" y="365125"/>
            <a:ext cx="10515600" cy="481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Module 1- Object Detection</a:t>
            </a:r>
            <a:endParaRPr/>
          </a:p>
        </p:txBody>
      </p:sp>
      <p:sp>
        <p:nvSpPr>
          <p:cNvPr id="296" name="Google Shape;296;g2462990575e_0_123"/>
          <p:cNvSpPr txBox="1"/>
          <p:nvPr/>
        </p:nvSpPr>
        <p:spPr>
          <a:xfrm>
            <a:off x="1246350" y="1152025"/>
            <a:ext cx="9699300" cy="212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i="0" lang="en-US" sz="1800" u="none" cap="none" strike="noStrike">
                <a:solidFill>
                  <a:schemeClr val="dk1"/>
                </a:solidFill>
              </a:rPr>
              <a:t>Y</a:t>
            </a:r>
            <a:r>
              <a:rPr b="1" lang="en-US" sz="1800">
                <a:solidFill>
                  <a:schemeClr val="dk1"/>
                </a:solidFill>
              </a:rPr>
              <a:t>OLOv8</a:t>
            </a:r>
            <a:endParaRPr b="1" sz="1800">
              <a:solidFill>
                <a:schemeClr val="dk1"/>
              </a:solidFill>
            </a:endParaRPr>
          </a:p>
          <a:p>
            <a:pPr indent="0" lvl="0" marL="0" marR="0" rtl="0" algn="ctr">
              <a:lnSpc>
                <a:spcPct val="100000"/>
              </a:lnSpc>
              <a:spcBef>
                <a:spcPts val="0"/>
              </a:spcBef>
              <a:spcAft>
                <a:spcPts val="0"/>
              </a:spcAft>
              <a:buNone/>
            </a:pPr>
            <a:r>
              <a:t/>
            </a:r>
            <a:endParaRPr b="1" sz="1800">
              <a:solidFill>
                <a:schemeClr val="dk1"/>
              </a:solidFil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The Y</a:t>
            </a:r>
            <a:r>
              <a:rPr lang="en-US" sz="1800">
                <a:solidFill>
                  <a:schemeClr val="dk1"/>
                </a:solidFill>
              </a:rPr>
              <a:t>OLOv</a:t>
            </a:r>
            <a:r>
              <a:rPr b="0" i="0" lang="en-US" sz="1800" u="none" cap="none" strike="noStrike">
                <a:solidFill>
                  <a:schemeClr val="dk1"/>
                </a:solidFill>
                <a:latin typeface="Arial"/>
                <a:ea typeface="Arial"/>
                <a:cs typeface="Arial"/>
                <a:sym typeface="Arial"/>
              </a:rPr>
              <a:t>8 model, a state-of-the-art object detection algorithm, is employed in this project. It is used to identify and locate specific objects of interest within the hematological pathology images.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The YOLOv8 model is trained on the Microsoft COCO dataset.</a:t>
            </a:r>
            <a:endParaRPr sz="1800">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rPr lang="en-US" sz="1800">
                <a:solidFill>
                  <a:schemeClr val="dk1"/>
                </a:solidFill>
              </a:rPr>
              <a:t>YOLOv8 provides 5 types of detection models depending on the number of parameters:</a:t>
            </a:r>
            <a:endParaRPr b="0" i="0" sz="1800" u="none" cap="none" strike="noStrike">
              <a:solidFill>
                <a:schemeClr val="dk1"/>
              </a:solidFill>
              <a:latin typeface="Arial"/>
              <a:ea typeface="Arial"/>
              <a:cs typeface="Arial"/>
              <a:sym typeface="Arial"/>
            </a:endParaRPr>
          </a:p>
        </p:txBody>
      </p:sp>
      <p:graphicFrame>
        <p:nvGraphicFramePr>
          <p:cNvPr id="297" name="Google Shape;297;g2462990575e_0_123"/>
          <p:cNvGraphicFramePr/>
          <p:nvPr/>
        </p:nvGraphicFramePr>
        <p:xfrm>
          <a:off x="3511200" y="3433650"/>
          <a:ext cx="3000000" cy="3000000"/>
        </p:xfrm>
        <a:graphic>
          <a:graphicData uri="http://schemas.openxmlformats.org/drawingml/2006/table">
            <a:tbl>
              <a:tblPr>
                <a:noFill/>
                <a:tableStyleId>{9B507678-AA0E-433D-A732-EA7E78ABA017}</a:tableStyleId>
              </a:tblPr>
              <a:tblGrid>
                <a:gridCol w="2584800"/>
                <a:gridCol w="2584800"/>
              </a:tblGrid>
              <a:tr h="457175">
                <a:tc>
                  <a:txBody>
                    <a:bodyPr/>
                    <a:lstStyle/>
                    <a:p>
                      <a:pPr indent="0" lvl="0" marL="457200" rtl="0" algn="l">
                        <a:spcBef>
                          <a:spcPts val="0"/>
                        </a:spcBef>
                        <a:spcAft>
                          <a:spcPts val="0"/>
                        </a:spcAft>
                        <a:buClr>
                          <a:schemeClr val="dk2"/>
                        </a:buClr>
                        <a:buSzPts val="1100"/>
                        <a:buFont typeface="Arial"/>
                        <a:buNone/>
                      </a:pPr>
                      <a:r>
                        <a:rPr b="1" lang="en-US" sz="1800">
                          <a:solidFill>
                            <a:schemeClr val="dk1"/>
                          </a:solidFill>
                        </a:rPr>
                        <a:t>Model</a:t>
                      </a:r>
                      <a:endParaRPr b="1"/>
                    </a:p>
                  </a:txBody>
                  <a:tcPr marT="91425" marB="91425" marR="91425" marL="91425"/>
                </a:tc>
                <a:tc>
                  <a:txBody>
                    <a:bodyPr/>
                    <a:lstStyle/>
                    <a:p>
                      <a:pPr indent="0" lvl="0" marL="457200" rtl="0" algn="l">
                        <a:spcBef>
                          <a:spcPts val="0"/>
                        </a:spcBef>
                        <a:spcAft>
                          <a:spcPts val="0"/>
                        </a:spcAft>
                        <a:buClr>
                          <a:schemeClr val="dk2"/>
                        </a:buClr>
                        <a:buSzPts val="1100"/>
                        <a:buFont typeface="Arial"/>
                        <a:buNone/>
                      </a:pPr>
                      <a:r>
                        <a:rPr b="1" lang="en-US" sz="1800">
                          <a:solidFill>
                            <a:schemeClr val="dk1"/>
                          </a:solidFill>
                        </a:rPr>
                        <a:t>params(M)</a:t>
                      </a:r>
                      <a:endParaRPr b="1"/>
                    </a:p>
                  </a:txBody>
                  <a:tcPr marT="91425" marB="91425" marR="91425" marL="91425"/>
                </a:tc>
              </a:tr>
              <a:tr h="457175">
                <a:tc>
                  <a:txBody>
                    <a:bodyPr/>
                    <a:lstStyle/>
                    <a:p>
                      <a:pPr indent="0" lvl="0" marL="457200" rtl="0" algn="l">
                        <a:spcBef>
                          <a:spcPts val="0"/>
                        </a:spcBef>
                        <a:spcAft>
                          <a:spcPts val="0"/>
                        </a:spcAft>
                        <a:buClr>
                          <a:schemeClr val="dk2"/>
                        </a:buClr>
                        <a:buSzPts val="1100"/>
                        <a:buFont typeface="Arial"/>
                        <a:buNone/>
                      </a:pPr>
                      <a:r>
                        <a:rPr lang="en-US" sz="1800">
                          <a:solidFill>
                            <a:schemeClr val="dk1"/>
                          </a:solidFill>
                        </a:rPr>
                        <a:t>YOLOv8n</a:t>
                      </a:r>
                      <a:endParaRPr/>
                    </a:p>
                  </a:txBody>
                  <a:tcPr marT="91425" marB="91425" marR="91425" marL="91425"/>
                </a:tc>
                <a:tc>
                  <a:txBody>
                    <a:bodyPr/>
                    <a:lstStyle/>
                    <a:p>
                      <a:pPr indent="0" lvl="0" marL="457200" rtl="0" algn="l">
                        <a:spcBef>
                          <a:spcPts val="0"/>
                        </a:spcBef>
                        <a:spcAft>
                          <a:spcPts val="0"/>
                        </a:spcAft>
                        <a:buClr>
                          <a:schemeClr val="dk2"/>
                        </a:buClr>
                        <a:buSzPts val="1100"/>
                        <a:buFont typeface="Arial"/>
                        <a:buNone/>
                      </a:pPr>
                      <a:r>
                        <a:rPr lang="en-US" sz="1800">
                          <a:solidFill>
                            <a:schemeClr val="dk1"/>
                          </a:solidFill>
                        </a:rPr>
                        <a:t>3.2</a:t>
                      </a:r>
                      <a:endParaRPr/>
                    </a:p>
                  </a:txBody>
                  <a:tcPr marT="91425" marB="91425" marR="91425" marL="91425"/>
                </a:tc>
              </a:tr>
              <a:tr h="457175">
                <a:tc>
                  <a:txBody>
                    <a:bodyPr/>
                    <a:lstStyle/>
                    <a:p>
                      <a:pPr indent="0" lvl="0" marL="457200" rtl="0" algn="l">
                        <a:spcBef>
                          <a:spcPts val="0"/>
                        </a:spcBef>
                        <a:spcAft>
                          <a:spcPts val="0"/>
                        </a:spcAft>
                        <a:buClr>
                          <a:schemeClr val="dk2"/>
                        </a:buClr>
                        <a:buSzPts val="1100"/>
                        <a:buFont typeface="Arial"/>
                        <a:buNone/>
                      </a:pPr>
                      <a:r>
                        <a:rPr lang="en-US" sz="1800">
                          <a:solidFill>
                            <a:schemeClr val="dk1"/>
                          </a:solidFill>
                        </a:rPr>
                        <a:t>YOLOv8s</a:t>
                      </a:r>
                      <a:endParaRPr/>
                    </a:p>
                  </a:txBody>
                  <a:tcPr marT="91425" marB="91425" marR="91425" marL="91425"/>
                </a:tc>
                <a:tc>
                  <a:txBody>
                    <a:bodyPr/>
                    <a:lstStyle/>
                    <a:p>
                      <a:pPr indent="0" lvl="0" marL="457200" rtl="0" algn="l">
                        <a:spcBef>
                          <a:spcPts val="0"/>
                        </a:spcBef>
                        <a:spcAft>
                          <a:spcPts val="0"/>
                        </a:spcAft>
                        <a:buClr>
                          <a:schemeClr val="dk2"/>
                        </a:buClr>
                        <a:buSzPts val="1100"/>
                        <a:buFont typeface="Arial"/>
                        <a:buNone/>
                      </a:pPr>
                      <a:r>
                        <a:rPr lang="en-US" sz="1800">
                          <a:solidFill>
                            <a:schemeClr val="dk1"/>
                          </a:solidFill>
                        </a:rPr>
                        <a:t>11.2	</a:t>
                      </a:r>
                      <a:endParaRPr/>
                    </a:p>
                  </a:txBody>
                  <a:tcPr marT="91425" marB="91425" marR="91425" marL="91425"/>
                </a:tc>
              </a:tr>
              <a:tr h="457175">
                <a:tc>
                  <a:txBody>
                    <a:bodyPr/>
                    <a:lstStyle/>
                    <a:p>
                      <a:pPr indent="0" lvl="0" marL="457200" rtl="0" algn="l">
                        <a:spcBef>
                          <a:spcPts val="0"/>
                        </a:spcBef>
                        <a:spcAft>
                          <a:spcPts val="0"/>
                        </a:spcAft>
                        <a:buClr>
                          <a:schemeClr val="dk2"/>
                        </a:buClr>
                        <a:buSzPts val="1100"/>
                        <a:buFont typeface="Arial"/>
                        <a:buNone/>
                      </a:pPr>
                      <a:r>
                        <a:rPr lang="en-US" sz="1800">
                          <a:solidFill>
                            <a:schemeClr val="dk1"/>
                          </a:solidFill>
                        </a:rPr>
                        <a:t>YOLOv8m</a:t>
                      </a:r>
                      <a:endParaRPr/>
                    </a:p>
                  </a:txBody>
                  <a:tcPr marT="91425" marB="91425" marR="91425" marL="91425"/>
                </a:tc>
                <a:tc>
                  <a:txBody>
                    <a:bodyPr/>
                    <a:lstStyle/>
                    <a:p>
                      <a:pPr indent="0" lvl="0" marL="457200" rtl="0" algn="l">
                        <a:spcBef>
                          <a:spcPts val="0"/>
                        </a:spcBef>
                        <a:spcAft>
                          <a:spcPts val="0"/>
                        </a:spcAft>
                        <a:buClr>
                          <a:schemeClr val="dk2"/>
                        </a:buClr>
                        <a:buSzPts val="1100"/>
                        <a:buFont typeface="Arial"/>
                        <a:buNone/>
                      </a:pPr>
                      <a:r>
                        <a:rPr lang="en-US" sz="1800">
                          <a:solidFill>
                            <a:schemeClr val="dk1"/>
                          </a:solidFill>
                        </a:rPr>
                        <a:t>25.9</a:t>
                      </a:r>
                      <a:endParaRPr/>
                    </a:p>
                  </a:txBody>
                  <a:tcPr marT="91425" marB="91425" marR="91425" marL="91425"/>
                </a:tc>
              </a:tr>
              <a:tr h="457175">
                <a:tc>
                  <a:txBody>
                    <a:bodyPr/>
                    <a:lstStyle/>
                    <a:p>
                      <a:pPr indent="0" lvl="0" marL="457200" rtl="0" algn="l">
                        <a:spcBef>
                          <a:spcPts val="0"/>
                        </a:spcBef>
                        <a:spcAft>
                          <a:spcPts val="0"/>
                        </a:spcAft>
                        <a:buClr>
                          <a:schemeClr val="dk2"/>
                        </a:buClr>
                        <a:buSzPts val="1100"/>
                        <a:buFont typeface="Arial"/>
                        <a:buNone/>
                      </a:pPr>
                      <a:r>
                        <a:rPr lang="en-US" sz="1800">
                          <a:solidFill>
                            <a:schemeClr val="dk1"/>
                          </a:solidFill>
                        </a:rPr>
                        <a:t>YOLOv8l</a:t>
                      </a:r>
                      <a:endParaRPr/>
                    </a:p>
                  </a:txBody>
                  <a:tcPr marT="91425" marB="91425" marR="91425" marL="91425"/>
                </a:tc>
                <a:tc>
                  <a:txBody>
                    <a:bodyPr/>
                    <a:lstStyle/>
                    <a:p>
                      <a:pPr indent="0" lvl="0" marL="457200" rtl="0" algn="l">
                        <a:spcBef>
                          <a:spcPts val="0"/>
                        </a:spcBef>
                        <a:spcAft>
                          <a:spcPts val="0"/>
                        </a:spcAft>
                        <a:buNone/>
                      </a:pPr>
                      <a:r>
                        <a:rPr lang="en-US" sz="1800">
                          <a:solidFill>
                            <a:schemeClr val="dk1"/>
                          </a:solidFill>
                        </a:rPr>
                        <a:t>43.7	</a:t>
                      </a:r>
                      <a:endParaRPr/>
                    </a:p>
                  </a:txBody>
                  <a:tcPr marT="91425" marB="91425" marR="91425" marL="91425"/>
                </a:tc>
              </a:tr>
              <a:tr h="457175">
                <a:tc>
                  <a:txBody>
                    <a:bodyPr/>
                    <a:lstStyle/>
                    <a:p>
                      <a:pPr indent="0" lvl="0" marL="457200" rtl="0" algn="l">
                        <a:spcBef>
                          <a:spcPts val="0"/>
                        </a:spcBef>
                        <a:spcAft>
                          <a:spcPts val="0"/>
                        </a:spcAft>
                        <a:buClr>
                          <a:schemeClr val="dk2"/>
                        </a:buClr>
                        <a:buSzPts val="1100"/>
                        <a:buFont typeface="Arial"/>
                        <a:buNone/>
                      </a:pPr>
                      <a:r>
                        <a:rPr lang="en-US" sz="1800">
                          <a:solidFill>
                            <a:schemeClr val="dk1"/>
                          </a:solidFill>
                        </a:rPr>
                        <a:t>YOLOv8x</a:t>
                      </a:r>
                      <a:endParaRPr/>
                    </a:p>
                  </a:txBody>
                  <a:tcPr marT="91425" marB="91425" marR="91425" marL="91425"/>
                </a:tc>
                <a:tc>
                  <a:txBody>
                    <a:bodyPr/>
                    <a:lstStyle/>
                    <a:p>
                      <a:pPr indent="0" lvl="0" marL="457200" rtl="0" algn="l">
                        <a:spcBef>
                          <a:spcPts val="0"/>
                        </a:spcBef>
                        <a:spcAft>
                          <a:spcPts val="0"/>
                        </a:spcAft>
                        <a:buNone/>
                      </a:pPr>
                      <a:r>
                        <a:rPr lang="en-US" sz="1800">
                          <a:solidFill>
                            <a:schemeClr val="dk1"/>
                          </a:solidFill>
                        </a:rPr>
                        <a:t>68.2	</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462990575e_0_43"/>
          <p:cNvSpPr txBox="1"/>
          <p:nvPr>
            <p:ph type="title"/>
          </p:nvPr>
        </p:nvSpPr>
        <p:spPr>
          <a:xfrm>
            <a:off x="352950" y="395025"/>
            <a:ext cx="11486100" cy="76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2000"/>
              <a:buNone/>
            </a:pPr>
            <a:r>
              <a:rPr lang="en-US"/>
              <a:t>Problem Statement</a:t>
            </a:r>
            <a:endParaRPr/>
          </a:p>
        </p:txBody>
      </p:sp>
      <p:sp>
        <p:nvSpPr>
          <p:cNvPr id="170" name="Google Shape;170;g2462990575e_0_43"/>
          <p:cNvSpPr txBox="1"/>
          <p:nvPr/>
        </p:nvSpPr>
        <p:spPr>
          <a:xfrm>
            <a:off x="838200" y="1643550"/>
            <a:ext cx="10515600" cy="35709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traditional manual entry of data from hematology reports is time-consuming and error-prone, and the unstructured nature of these reports poses a challenge in extracting and utilizing the data effectively.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To address this problem, we propose a novel approach that combines object detection and optical character recognition (OCR) techniques to identify and isolate regions of interest in hematology report images. </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b="0" i="0" lang="en-US" sz="2000" u="none" cap="none" strike="noStrike">
                <a:solidFill>
                  <a:schemeClr val="dk1"/>
                </a:solidFill>
                <a:latin typeface="Arial"/>
                <a:ea typeface="Arial"/>
                <a:cs typeface="Arial"/>
                <a:sym typeface="Arial"/>
              </a:rPr>
              <a:t>The extracted data can then be utilized to generate a structured </a:t>
            </a:r>
            <a:r>
              <a:rPr lang="en-US" sz="2000">
                <a:solidFill>
                  <a:schemeClr val="dk1"/>
                </a:solidFill>
              </a:rPr>
              <a:t>inference</a:t>
            </a:r>
            <a:r>
              <a:rPr b="0" i="0" lang="en-US" sz="2000" u="none" cap="none" strike="noStrike">
                <a:solidFill>
                  <a:schemeClr val="dk1"/>
                </a:solidFill>
                <a:latin typeface="Arial"/>
                <a:ea typeface="Arial"/>
                <a:cs typeface="Arial"/>
                <a:sym typeface="Arial"/>
              </a:rPr>
              <a:t> report (o</a:t>
            </a:r>
            <a:r>
              <a:rPr lang="en-US" sz="2000">
                <a:solidFill>
                  <a:schemeClr val="dk1"/>
                </a:solidFill>
              </a:rPr>
              <a:t>r for database management)</a:t>
            </a:r>
            <a:r>
              <a:rPr b="0" i="0" lang="en-US" sz="2000" u="none" cap="none" strike="noStrike">
                <a:solidFill>
                  <a:schemeClr val="dk1"/>
                </a:solidFill>
                <a:latin typeface="Arial"/>
                <a:ea typeface="Arial"/>
                <a:cs typeface="Arial"/>
                <a:sym typeface="Arial"/>
              </a:rPr>
              <a:t>, providing </a:t>
            </a:r>
            <a:r>
              <a:rPr lang="en-US" sz="2000">
                <a:solidFill>
                  <a:schemeClr val="dk1"/>
                </a:solidFill>
              </a:rPr>
              <a:t>users</a:t>
            </a:r>
            <a:r>
              <a:rPr b="0" i="0" lang="en-US" sz="2000" u="none" cap="none" strike="noStrike">
                <a:solidFill>
                  <a:schemeClr val="dk1"/>
                </a:solidFill>
                <a:latin typeface="Arial"/>
                <a:ea typeface="Arial"/>
                <a:cs typeface="Arial"/>
                <a:sym typeface="Arial"/>
              </a:rPr>
              <a:t> with an easily interpretable summary of their </a:t>
            </a:r>
            <a:r>
              <a:rPr lang="en-US" sz="2000">
                <a:solidFill>
                  <a:schemeClr val="dk1"/>
                </a:solidFill>
              </a:rPr>
              <a:t>blood report</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0"/>
              </a:spcBef>
              <a:spcAft>
                <a:spcPts val="0"/>
              </a:spcAft>
              <a:buClr>
                <a:schemeClr val="dk1"/>
              </a:buClr>
              <a:buSzPts val="2000"/>
              <a:buChar char="●"/>
            </a:pPr>
            <a:r>
              <a:rPr b="0" i="0" lang="en-US" sz="2000" u="none" cap="none" strike="noStrike">
                <a:solidFill>
                  <a:schemeClr val="dk1"/>
                </a:solidFill>
                <a:latin typeface="Arial"/>
                <a:ea typeface="Arial"/>
                <a:cs typeface="Arial"/>
                <a:sym typeface="Arial"/>
              </a:rPr>
              <a:t>This automation saves time and reduces the potential for errors that may occur during manual data entry, leading to more accurate and consistent </a:t>
            </a:r>
            <a:r>
              <a:rPr lang="en-US" sz="2000">
                <a:solidFill>
                  <a:schemeClr val="dk1"/>
                </a:solidFill>
              </a:rPr>
              <a:t>data</a:t>
            </a:r>
            <a:r>
              <a:rPr b="0" i="0" lang="en-US" sz="2000" u="none" cap="none" strike="noStrike">
                <a:solidFill>
                  <a:schemeClr val="dk1"/>
                </a:solidFill>
                <a:latin typeface="Arial"/>
                <a:ea typeface="Arial"/>
                <a:cs typeface="Arial"/>
                <a:sym typeface="Arial"/>
              </a:rPr>
              <a:t>.</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252c87ede8_0_20"/>
          <p:cNvSpPr txBox="1"/>
          <p:nvPr>
            <p:ph idx="4294967295" type="title"/>
          </p:nvPr>
        </p:nvSpPr>
        <p:spPr>
          <a:xfrm>
            <a:off x="838200" y="365125"/>
            <a:ext cx="10515600" cy="481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Module 1- Object Detection</a:t>
            </a:r>
            <a:endParaRPr/>
          </a:p>
        </p:txBody>
      </p:sp>
      <p:sp>
        <p:nvSpPr>
          <p:cNvPr id="304" name="Google Shape;304;g2252c87ede8_0_20"/>
          <p:cNvSpPr txBox="1"/>
          <p:nvPr/>
        </p:nvSpPr>
        <p:spPr>
          <a:xfrm>
            <a:off x="1246350" y="1254500"/>
            <a:ext cx="9699300" cy="1015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Arial"/>
              <a:buChar char="●"/>
            </a:pPr>
            <a:r>
              <a:rPr lang="en-US" sz="1800">
                <a:solidFill>
                  <a:schemeClr val="dk1"/>
                </a:solidFill>
              </a:rPr>
              <a:t>Upon testing a few of the above 5 models we decided to go with YOLOv8x model as it provided with highest accuracy and considerable training time. </a:t>
            </a:r>
            <a:endParaRPr sz="1800">
              <a:solidFill>
                <a:schemeClr val="dk1"/>
              </a:solidFill>
            </a:endParaRPr>
          </a:p>
          <a:p>
            <a:pPr indent="-342900" lvl="0" marL="457200" marR="0" rtl="0" algn="l">
              <a:lnSpc>
                <a:spcPct val="100000"/>
              </a:lnSpc>
              <a:spcBef>
                <a:spcPts val="0"/>
              </a:spcBef>
              <a:spcAft>
                <a:spcPts val="0"/>
              </a:spcAft>
              <a:buClr>
                <a:schemeClr val="dk1"/>
              </a:buClr>
              <a:buSzPts val="1800"/>
              <a:buChar char="●"/>
            </a:pPr>
            <a:r>
              <a:rPr lang="en-US" sz="1800">
                <a:solidFill>
                  <a:schemeClr val="dk1"/>
                </a:solidFill>
              </a:rPr>
              <a:t>The model took about 1.2 hours to train with 269 epochs. </a:t>
            </a:r>
            <a:endParaRPr sz="1800">
              <a:solidFill>
                <a:schemeClr val="dk1"/>
              </a:solidFill>
            </a:endParaRPr>
          </a:p>
        </p:txBody>
      </p:sp>
      <p:pic>
        <p:nvPicPr>
          <p:cNvPr id="305" name="Google Shape;305;g2252c87ede8_0_20"/>
          <p:cNvPicPr preferRelativeResize="0"/>
          <p:nvPr/>
        </p:nvPicPr>
        <p:blipFill>
          <a:blip r:embed="rId3">
            <a:alphaModFix/>
          </a:blip>
          <a:stretch>
            <a:fillRect/>
          </a:stretch>
        </p:blipFill>
        <p:spPr>
          <a:xfrm>
            <a:off x="3954550" y="2270300"/>
            <a:ext cx="4282901" cy="4282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252c87ede8_0_13"/>
          <p:cNvSpPr txBox="1"/>
          <p:nvPr>
            <p:ph idx="4294967295" type="title"/>
          </p:nvPr>
        </p:nvSpPr>
        <p:spPr>
          <a:xfrm>
            <a:off x="838200" y="365125"/>
            <a:ext cx="10515600" cy="481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Module 1- Object Detection</a:t>
            </a:r>
            <a:endParaRPr/>
          </a:p>
        </p:txBody>
      </p:sp>
      <p:sp>
        <p:nvSpPr>
          <p:cNvPr id="312" name="Google Shape;312;g2252c87ede8_0_13"/>
          <p:cNvSpPr txBox="1"/>
          <p:nvPr/>
        </p:nvSpPr>
        <p:spPr>
          <a:xfrm>
            <a:off x="1246350" y="1046350"/>
            <a:ext cx="9699300" cy="378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rPr>
              <a:t>Roboflow</a:t>
            </a:r>
            <a:endParaRPr b="1" sz="1800">
              <a:solidFill>
                <a:schemeClr val="dk1"/>
              </a:solidFill>
            </a:endParaRPr>
          </a:p>
          <a:p>
            <a:pPr indent="0" lvl="0" marL="0" rtl="0" algn="ctr">
              <a:spcBef>
                <a:spcPts val="0"/>
              </a:spcBef>
              <a:spcAft>
                <a:spcPts val="0"/>
              </a:spcAft>
              <a:buNone/>
            </a:pPr>
            <a:r>
              <a:t/>
            </a:r>
            <a:endParaRPr b="1"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Roboflow is a powerful platform that aids in data preprocessing and model training.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Roboflow offers an AutoML product called Roboflow Train which uses transfer learning techniques from from the models trained on the Roboflow platform taking into consideration the type of data.</a:t>
            </a:r>
            <a:endParaRPr sz="20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Since there are variety of models getting trained on the Roboflow platform:</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The models are trained on custom data on top of large datasets like COCO and PASCAL VOC. (unlike YOLOv8 which is only trained on the COCO dataset)</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The AutoML model for object detection gets frequently updated.</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Provision for cloud training, deployment and management of the model.</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ctr">
              <a:spcBef>
                <a:spcPts val="0"/>
              </a:spcBef>
              <a:spcAft>
                <a:spcPts val="0"/>
              </a:spcAft>
              <a:buNone/>
            </a:pPr>
            <a:r>
              <a:rPr b="1" lang="en-US" sz="1800">
                <a:solidFill>
                  <a:schemeClr val="dk1"/>
                </a:solidFill>
              </a:rPr>
              <a:t>Object detection model comparison</a:t>
            </a:r>
            <a:endParaRPr sz="1800">
              <a:solidFill>
                <a:schemeClr val="dk1"/>
              </a:solidFill>
            </a:endParaRPr>
          </a:p>
        </p:txBody>
      </p:sp>
      <p:graphicFrame>
        <p:nvGraphicFramePr>
          <p:cNvPr id="313" name="Google Shape;313;g2252c87ede8_0_13"/>
          <p:cNvGraphicFramePr/>
          <p:nvPr/>
        </p:nvGraphicFramePr>
        <p:xfrm>
          <a:off x="3230400" y="4832950"/>
          <a:ext cx="3000000" cy="3000000"/>
        </p:xfrm>
        <a:graphic>
          <a:graphicData uri="http://schemas.openxmlformats.org/drawingml/2006/table">
            <a:tbl>
              <a:tblPr>
                <a:noFill/>
                <a:tableStyleId>{AC7EE7B0-29E5-4511-8FF6-A680BC3ADFDA}</a:tableStyleId>
              </a:tblPr>
              <a:tblGrid>
                <a:gridCol w="2313250"/>
                <a:gridCol w="704350"/>
                <a:gridCol w="711775"/>
                <a:gridCol w="667275"/>
                <a:gridCol w="667275"/>
                <a:gridCol w="667275"/>
              </a:tblGrid>
              <a:tr h="12700">
                <a:tc>
                  <a:txBody>
                    <a:bodyPr/>
                    <a:lstStyle/>
                    <a:p>
                      <a:pPr indent="0" lvl="0" marL="0" rtl="0" algn="l">
                        <a:spcBef>
                          <a:spcPts val="0"/>
                        </a:spcBef>
                        <a:spcAft>
                          <a:spcPts val="0"/>
                        </a:spcAft>
                        <a:buNone/>
                      </a:pPr>
                      <a:r>
                        <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mAP (%)</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Precision (%)</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Recall (%)</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Training time</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Epochs</a:t>
                      </a:r>
                      <a:endParaRPr sz="1100">
                        <a:latin typeface="Century"/>
                        <a:ea typeface="Century"/>
                        <a:cs typeface="Century"/>
                        <a:sym typeface="Century"/>
                      </a:endParaRPr>
                    </a:p>
                  </a:txBody>
                  <a:tcPr marT="63500" marB="63500" marR="63500" marL="63500"/>
                </a:tc>
              </a:tr>
              <a:tr h="12700">
                <a:tc>
                  <a:txBody>
                    <a:bodyPr/>
                    <a:lstStyle/>
                    <a:p>
                      <a:pPr indent="0" lvl="0" marL="0" rtl="0" algn="l">
                        <a:spcBef>
                          <a:spcPts val="0"/>
                        </a:spcBef>
                        <a:spcAft>
                          <a:spcPts val="0"/>
                        </a:spcAft>
                        <a:buNone/>
                      </a:pPr>
                      <a:r>
                        <a:rPr lang="en-US" sz="1100">
                          <a:latin typeface="Century"/>
                          <a:ea typeface="Century"/>
                          <a:cs typeface="Century"/>
                          <a:sym typeface="Century"/>
                        </a:rPr>
                        <a:t>ROBOFLOW 2.0 OBJECT DETECTION (FAST)</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98.4</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90.4</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94.7</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1Hr</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790</a:t>
                      </a:r>
                      <a:endParaRPr sz="1100">
                        <a:latin typeface="Century"/>
                        <a:ea typeface="Century"/>
                        <a:cs typeface="Century"/>
                        <a:sym typeface="Century"/>
                      </a:endParaRPr>
                    </a:p>
                  </a:txBody>
                  <a:tcPr marT="63500" marB="63500" marR="63500" marL="63500"/>
                </a:tc>
              </a:tr>
              <a:tr h="12700">
                <a:tc>
                  <a:txBody>
                    <a:bodyPr/>
                    <a:lstStyle/>
                    <a:p>
                      <a:pPr indent="0" lvl="0" marL="0" rtl="0" algn="l">
                        <a:spcBef>
                          <a:spcPts val="0"/>
                        </a:spcBef>
                        <a:spcAft>
                          <a:spcPts val="0"/>
                        </a:spcAft>
                        <a:buNone/>
                      </a:pPr>
                      <a:r>
                        <a:rPr lang="en-US" sz="1100">
                          <a:latin typeface="Century"/>
                          <a:ea typeface="Century"/>
                          <a:cs typeface="Century"/>
                          <a:sym typeface="Century"/>
                        </a:rPr>
                        <a:t>YOLOv8x</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96.5</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92.1</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88.7</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1.202 Hr</a:t>
                      </a:r>
                      <a:endParaRPr sz="1100">
                        <a:latin typeface="Century"/>
                        <a:ea typeface="Century"/>
                        <a:cs typeface="Century"/>
                        <a:sym typeface="Century"/>
                      </a:endParaRPr>
                    </a:p>
                  </a:txBody>
                  <a:tcPr marT="63500" marB="63500" marR="63500" marL="63500"/>
                </a:tc>
                <a:tc>
                  <a:txBody>
                    <a:bodyPr/>
                    <a:lstStyle/>
                    <a:p>
                      <a:pPr indent="0" lvl="0" marL="0" rtl="0" algn="ctr">
                        <a:spcBef>
                          <a:spcPts val="0"/>
                        </a:spcBef>
                        <a:spcAft>
                          <a:spcPts val="0"/>
                        </a:spcAft>
                        <a:buNone/>
                      </a:pPr>
                      <a:r>
                        <a:rPr lang="en-US" sz="1100">
                          <a:latin typeface="Century"/>
                          <a:ea typeface="Century"/>
                          <a:cs typeface="Century"/>
                          <a:sym typeface="Century"/>
                        </a:rPr>
                        <a:t>269</a:t>
                      </a:r>
                      <a:endParaRPr sz="1100">
                        <a:latin typeface="Century"/>
                        <a:ea typeface="Century"/>
                        <a:cs typeface="Century"/>
                        <a:sym typeface="Century"/>
                      </a:endParaRPr>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252c87ede8_0_27"/>
          <p:cNvSpPr txBox="1"/>
          <p:nvPr>
            <p:ph idx="4294967295" type="title"/>
          </p:nvPr>
        </p:nvSpPr>
        <p:spPr>
          <a:xfrm>
            <a:off x="838200" y="365125"/>
            <a:ext cx="10515600" cy="481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Module 1- Object Detection</a:t>
            </a:r>
            <a:endParaRPr/>
          </a:p>
        </p:txBody>
      </p:sp>
      <p:pic>
        <p:nvPicPr>
          <p:cNvPr id="320" name="Google Shape;320;g2252c87ede8_0_27"/>
          <p:cNvPicPr preferRelativeResize="0"/>
          <p:nvPr/>
        </p:nvPicPr>
        <p:blipFill>
          <a:blip r:embed="rId3">
            <a:alphaModFix/>
          </a:blip>
          <a:stretch>
            <a:fillRect/>
          </a:stretch>
        </p:blipFill>
        <p:spPr>
          <a:xfrm>
            <a:off x="6315075" y="2437850"/>
            <a:ext cx="5803525" cy="2896150"/>
          </a:xfrm>
          <a:prstGeom prst="rect">
            <a:avLst/>
          </a:prstGeom>
          <a:noFill/>
          <a:ln>
            <a:noFill/>
          </a:ln>
        </p:spPr>
      </p:pic>
      <p:graphicFrame>
        <p:nvGraphicFramePr>
          <p:cNvPr id="321" name="Google Shape;321;g2252c87ede8_0_27"/>
          <p:cNvGraphicFramePr/>
          <p:nvPr/>
        </p:nvGraphicFramePr>
        <p:xfrm>
          <a:off x="184550" y="1641425"/>
          <a:ext cx="3000000" cy="3000000"/>
        </p:xfrm>
        <a:graphic>
          <a:graphicData uri="http://schemas.openxmlformats.org/drawingml/2006/table">
            <a:tbl>
              <a:tblPr>
                <a:noFill/>
                <a:tableStyleId>{9B507678-AA0E-433D-A732-EA7E78ABA017}</a:tableStyleId>
              </a:tblPr>
              <a:tblGrid>
                <a:gridCol w="5967025"/>
                <a:gridCol w="5967025"/>
              </a:tblGrid>
              <a:tr h="381000">
                <a:tc>
                  <a:txBody>
                    <a:bodyPr/>
                    <a:lstStyle/>
                    <a:p>
                      <a:pPr indent="0" lvl="0" marL="0" rtl="0" algn="ctr">
                        <a:spcBef>
                          <a:spcPts val="0"/>
                        </a:spcBef>
                        <a:spcAft>
                          <a:spcPts val="0"/>
                        </a:spcAft>
                        <a:buNone/>
                      </a:pPr>
                      <a:r>
                        <a:rPr lang="en-US"/>
                        <a:t>ROBOFLOW 2.0 OBJECT DETECTION (FAST)</a:t>
                      </a:r>
                      <a:endParaRPr/>
                    </a:p>
                  </a:txBody>
                  <a:tcPr marT="91425" marB="91425" marR="91425" marL="91425">
                    <a:lnL cap="flat" cmpd="sng" w="9525">
                      <a:solidFill>
                        <a:srgbClr val="E6EDF3">
                          <a:alpha val="0"/>
                        </a:srgbClr>
                      </a:solidFill>
                      <a:prstDash val="solid"/>
                      <a:round/>
                      <a:headEnd len="sm" w="sm" type="none"/>
                      <a:tailEnd len="sm" w="sm" type="none"/>
                    </a:lnL>
                    <a:lnR cap="flat" cmpd="sng" w="9525">
                      <a:solidFill>
                        <a:srgbClr val="E6EDF3">
                          <a:alpha val="0"/>
                        </a:srgbClr>
                      </a:solidFill>
                      <a:prstDash val="solid"/>
                      <a:round/>
                      <a:headEnd len="sm" w="sm" type="none"/>
                      <a:tailEnd len="sm" w="sm" type="none"/>
                    </a:lnR>
                    <a:lnT cap="flat" cmpd="sng" w="9525">
                      <a:solidFill>
                        <a:srgbClr val="E6EDF3">
                          <a:alpha val="0"/>
                        </a:srgbClr>
                      </a:solidFill>
                      <a:prstDash val="solid"/>
                      <a:round/>
                      <a:headEnd len="sm" w="sm" type="none"/>
                      <a:tailEnd len="sm" w="sm" type="none"/>
                    </a:lnT>
                    <a:lnB cap="flat" cmpd="sng" w="9525">
                      <a:solidFill>
                        <a:srgbClr val="E6EDF3">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YOLOv8</a:t>
                      </a:r>
                      <a:endParaRPr/>
                    </a:p>
                  </a:txBody>
                  <a:tcPr marT="91425" marB="91425" marR="91425" marL="91425">
                    <a:lnL cap="flat" cmpd="sng" w="9525">
                      <a:solidFill>
                        <a:srgbClr val="E6EDF3">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22" name="Google Shape;322;g2252c87ede8_0_27"/>
          <p:cNvPicPr preferRelativeResize="0"/>
          <p:nvPr/>
        </p:nvPicPr>
        <p:blipFill>
          <a:blip r:embed="rId4">
            <a:alphaModFix/>
          </a:blip>
          <a:stretch>
            <a:fillRect/>
          </a:stretch>
        </p:blipFill>
        <p:spPr>
          <a:xfrm>
            <a:off x="184575" y="2437850"/>
            <a:ext cx="5978100" cy="2896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g2252c87ede8_0_50"/>
          <p:cNvPicPr preferRelativeResize="0"/>
          <p:nvPr/>
        </p:nvPicPr>
        <p:blipFill>
          <a:blip r:embed="rId3">
            <a:alphaModFix/>
          </a:blip>
          <a:stretch>
            <a:fillRect/>
          </a:stretch>
        </p:blipFill>
        <p:spPr>
          <a:xfrm>
            <a:off x="6224935" y="1080175"/>
            <a:ext cx="4609428" cy="5452723"/>
          </a:xfrm>
          <a:prstGeom prst="rect">
            <a:avLst/>
          </a:prstGeom>
          <a:noFill/>
          <a:ln>
            <a:noFill/>
          </a:ln>
        </p:spPr>
      </p:pic>
      <p:pic>
        <p:nvPicPr>
          <p:cNvPr id="329" name="Google Shape;329;g2252c87ede8_0_50"/>
          <p:cNvPicPr preferRelativeResize="0"/>
          <p:nvPr/>
        </p:nvPicPr>
        <p:blipFill>
          <a:blip r:embed="rId4">
            <a:alphaModFix/>
          </a:blip>
          <a:stretch>
            <a:fillRect/>
          </a:stretch>
        </p:blipFill>
        <p:spPr>
          <a:xfrm>
            <a:off x="1357637" y="1080175"/>
            <a:ext cx="4609428" cy="5483100"/>
          </a:xfrm>
          <a:prstGeom prst="rect">
            <a:avLst/>
          </a:prstGeom>
          <a:noFill/>
          <a:ln>
            <a:noFill/>
          </a:ln>
        </p:spPr>
      </p:pic>
      <p:graphicFrame>
        <p:nvGraphicFramePr>
          <p:cNvPr id="330" name="Google Shape;330;g2252c87ede8_0_50"/>
          <p:cNvGraphicFramePr/>
          <p:nvPr/>
        </p:nvGraphicFramePr>
        <p:xfrm>
          <a:off x="1357625" y="542925"/>
          <a:ext cx="3000000" cy="3000000"/>
        </p:xfrm>
        <a:graphic>
          <a:graphicData uri="http://schemas.openxmlformats.org/drawingml/2006/table">
            <a:tbl>
              <a:tblPr>
                <a:noFill/>
                <a:tableStyleId>{AC7EE7B0-29E5-4511-8FF6-A680BC3ADFDA}</a:tableStyleId>
              </a:tblPr>
              <a:tblGrid>
                <a:gridCol w="4738375"/>
                <a:gridCol w="4738375"/>
              </a:tblGrid>
              <a:tr h="12700">
                <a:tc>
                  <a:txBody>
                    <a:bodyPr/>
                    <a:lstStyle/>
                    <a:p>
                      <a:pPr indent="0" lvl="0" marL="0" rtl="0" algn="ctr">
                        <a:spcBef>
                          <a:spcPts val="0"/>
                        </a:spcBef>
                        <a:spcAft>
                          <a:spcPts val="0"/>
                        </a:spcAft>
                        <a:buClr>
                          <a:schemeClr val="dk2"/>
                        </a:buClr>
                        <a:buSzPts val="1100"/>
                        <a:buFont typeface="Arial"/>
                        <a:buNone/>
                      </a:pPr>
                      <a:r>
                        <a:rPr lang="en-US" sz="1500">
                          <a:solidFill>
                            <a:schemeClr val="dk1"/>
                          </a:solidFill>
                        </a:rPr>
                        <a:t>ROBOFLOW 2.0 OBJECT DETECTION (FAST) </a:t>
                      </a:r>
                      <a:endParaRPr sz="1500">
                        <a:solidFill>
                          <a:schemeClr val="dk1"/>
                        </a:solidFill>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500">
                          <a:solidFill>
                            <a:schemeClr val="dk1"/>
                          </a:solidFill>
                        </a:rPr>
                        <a:t>YOLOv8x</a:t>
                      </a:r>
                      <a:endParaRPr sz="1500">
                        <a:solidFill>
                          <a:schemeClr val="dk1"/>
                        </a:solidFill>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g2252c87ede8_0_64"/>
          <p:cNvPicPr preferRelativeResize="0"/>
          <p:nvPr/>
        </p:nvPicPr>
        <p:blipFill>
          <a:blip r:embed="rId3">
            <a:alphaModFix/>
          </a:blip>
          <a:stretch>
            <a:fillRect/>
          </a:stretch>
        </p:blipFill>
        <p:spPr>
          <a:xfrm>
            <a:off x="1861523" y="1543787"/>
            <a:ext cx="8468965" cy="3770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462990575e_0_133"/>
          <p:cNvSpPr txBox="1"/>
          <p:nvPr>
            <p:ph type="title"/>
          </p:nvPr>
        </p:nvSpPr>
        <p:spPr>
          <a:xfrm>
            <a:off x="950800" y="491767"/>
            <a:ext cx="10290300" cy="763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1000"/>
              </a:spcBef>
              <a:spcAft>
                <a:spcPts val="0"/>
              </a:spcAft>
              <a:buSzPct val="57142"/>
              <a:buNone/>
            </a:pPr>
            <a:r>
              <a:rPr lang="en-US"/>
              <a:t>Module 2- Image Processing</a:t>
            </a:r>
            <a:endParaRPr/>
          </a:p>
          <a:p>
            <a:pPr indent="0" lvl="0" marL="0" rtl="0" algn="ctr">
              <a:lnSpc>
                <a:spcPct val="90000"/>
              </a:lnSpc>
              <a:spcBef>
                <a:spcPts val="1000"/>
              </a:spcBef>
              <a:spcAft>
                <a:spcPts val="0"/>
              </a:spcAft>
              <a:buClr>
                <a:schemeClr val="dk2"/>
              </a:buClr>
              <a:buSzPct val="100000"/>
              <a:buFont typeface="Arial"/>
              <a:buNone/>
            </a:pPr>
            <a:r>
              <a:rPr lang="en-US" sz="2000"/>
              <a:t>Pranav Nirmal</a:t>
            </a:r>
            <a:endParaRPr/>
          </a:p>
        </p:txBody>
      </p:sp>
      <p:sp>
        <p:nvSpPr>
          <p:cNvPr id="343" name="Google Shape;343;g2462990575e_0_133"/>
          <p:cNvSpPr txBox="1"/>
          <p:nvPr/>
        </p:nvSpPr>
        <p:spPr>
          <a:xfrm>
            <a:off x="1227600" y="1858950"/>
            <a:ext cx="9736800" cy="3140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chemeClr val="dk1"/>
              </a:buClr>
              <a:buSzPts val="2400"/>
              <a:buChar char="●"/>
            </a:pPr>
            <a:r>
              <a:rPr lang="en-US" sz="2400">
                <a:solidFill>
                  <a:schemeClr val="dk1"/>
                </a:solidFill>
              </a:rPr>
              <a:t>To increase the accuracy of the OCR output and lower noise, it is frequently required to crop or isolate particular regions of interest, such as the prediction regions. </a:t>
            </a:r>
            <a:endParaRPr sz="2400">
              <a:solidFill>
                <a:schemeClr val="dk1"/>
              </a:solidFill>
            </a:endParaRPr>
          </a:p>
          <a:p>
            <a:pPr indent="-381000" lvl="0" marL="457200" marR="0" rtl="0" algn="l">
              <a:lnSpc>
                <a:spcPct val="100000"/>
              </a:lnSpc>
              <a:spcBef>
                <a:spcPts val="0"/>
              </a:spcBef>
              <a:spcAft>
                <a:spcPts val="0"/>
              </a:spcAft>
              <a:buClr>
                <a:schemeClr val="dk1"/>
              </a:buClr>
              <a:buSzPts val="2400"/>
              <a:buChar char="●"/>
            </a:pPr>
            <a:r>
              <a:rPr lang="en-US" sz="2400">
                <a:solidFill>
                  <a:schemeClr val="dk1"/>
                </a:solidFill>
              </a:rPr>
              <a:t>Once the object detection model has determined the location of the desired objects, i.e. the x, y, h(height), w(width) coordinates are stored in the output json file and used to crop the image.</a:t>
            </a:r>
            <a:endParaRPr b="0" i="0" sz="2400" u="none" cap="none" strike="noStrike">
              <a:solidFill>
                <a:schemeClr val="dk1"/>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Cropping focuses on extracting and isolating the regions of interest, enabling more accurate analysis and diagnosis.</a:t>
            </a:r>
            <a:endParaRPr sz="2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g2252c87ede8_0_73"/>
          <p:cNvPicPr preferRelativeResize="0"/>
          <p:nvPr/>
        </p:nvPicPr>
        <p:blipFill>
          <a:blip r:embed="rId3">
            <a:alphaModFix/>
          </a:blip>
          <a:stretch>
            <a:fillRect/>
          </a:stretch>
        </p:blipFill>
        <p:spPr>
          <a:xfrm>
            <a:off x="245300" y="1180811"/>
            <a:ext cx="3582075" cy="4496375"/>
          </a:xfrm>
          <a:prstGeom prst="rect">
            <a:avLst/>
          </a:prstGeom>
          <a:noFill/>
          <a:ln>
            <a:noFill/>
          </a:ln>
        </p:spPr>
      </p:pic>
      <p:pic>
        <p:nvPicPr>
          <p:cNvPr id="350" name="Google Shape;350;g2252c87ede8_0_73"/>
          <p:cNvPicPr preferRelativeResize="0"/>
          <p:nvPr/>
        </p:nvPicPr>
        <p:blipFill>
          <a:blip r:embed="rId4">
            <a:alphaModFix/>
          </a:blip>
          <a:stretch>
            <a:fillRect/>
          </a:stretch>
        </p:blipFill>
        <p:spPr>
          <a:xfrm>
            <a:off x="3958838" y="1831551"/>
            <a:ext cx="3180000" cy="1423217"/>
          </a:xfrm>
          <a:prstGeom prst="rect">
            <a:avLst/>
          </a:prstGeom>
          <a:noFill/>
          <a:ln>
            <a:noFill/>
          </a:ln>
        </p:spPr>
      </p:pic>
      <p:pic>
        <p:nvPicPr>
          <p:cNvPr id="351" name="Google Shape;351;g2252c87ede8_0_73"/>
          <p:cNvPicPr preferRelativeResize="0"/>
          <p:nvPr/>
        </p:nvPicPr>
        <p:blipFill>
          <a:blip r:embed="rId5">
            <a:alphaModFix/>
          </a:blip>
          <a:stretch>
            <a:fillRect/>
          </a:stretch>
        </p:blipFill>
        <p:spPr>
          <a:xfrm>
            <a:off x="7270300" y="5936550"/>
            <a:ext cx="3887000" cy="372124"/>
          </a:xfrm>
          <a:prstGeom prst="rect">
            <a:avLst/>
          </a:prstGeom>
          <a:noFill/>
          <a:ln>
            <a:noFill/>
          </a:ln>
          <a:effectLst>
            <a:outerShdw blurRad="57150" rotWithShape="0" algn="bl" dir="5400000" dist="19050">
              <a:srgbClr val="000000">
                <a:alpha val="56000"/>
              </a:srgbClr>
            </a:outerShdw>
          </a:effectLst>
        </p:spPr>
      </p:pic>
      <p:pic>
        <p:nvPicPr>
          <p:cNvPr id="352" name="Google Shape;352;g2252c87ede8_0_73"/>
          <p:cNvPicPr preferRelativeResize="0"/>
          <p:nvPr/>
        </p:nvPicPr>
        <p:blipFill>
          <a:blip r:embed="rId6">
            <a:alphaModFix/>
          </a:blip>
          <a:stretch>
            <a:fillRect/>
          </a:stretch>
        </p:blipFill>
        <p:spPr>
          <a:xfrm>
            <a:off x="7270300" y="5238817"/>
            <a:ext cx="3887000" cy="616331"/>
          </a:xfrm>
          <a:prstGeom prst="rect">
            <a:avLst/>
          </a:prstGeom>
          <a:noFill/>
          <a:ln>
            <a:noFill/>
          </a:ln>
          <a:effectLst>
            <a:outerShdw blurRad="57150" rotWithShape="0" algn="bl" dir="5400000" dist="19050">
              <a:srgbClr val="000000">
                <a:alpha val="56000"/>
              </a:srgbClr>
            </a:outerShdw>
          </a:effectLst>
        </p:spPr>
      </p:pic>
      <p:pic>
        <p:nvPicPr>
          <p:cNvPr id="353" name="Google Shape;353;g2252c87ede8_0_73"/>
          <p:cNvPicPr preferRelativeResize="0"/>
          <p:nvPr/>
        </p:nvPicPr>
        <p:blipFill>
          <a:blip r:embed="rId7">
            <a:alphaModFix/>
          </a:blip>
          <a:stretch>
            <a:fillRect/>
          </a:stretch>
        </p:blipFill>
        <p:spPr>
          <a:xfrm>
            <a:off x="7270300" y="3133988"/>
            <a:ext cx="3887000" cy="383753"/>
          </a:xfrm>
          <a:prstGeom prst="rect">
            <a:avLst/>
          </a:prstGeom>
          <a:noFill/>
          <a:ln>
            <a:noFill/>
          </a:ln>
          <a:effectLst>
            <a:outerShdw blurRad="57150" rotWithShape="0" algn="bl" dir="5400000" dist="19050">
              <a:srgbClr val="000000">
                <a:alpha val="56000"/>
              </a:srgbClr>
            </a:outerShdw>
          </a:effectLst>
        </p:spPr>
      </p:pic>
      <p:pic>
        <p:nvPicPr>
          <p:cNvPr id="354" name="Google Shape;354;g2252c87ede8_0_73"/>
          <p:cNvPicPr preferRelativeResize="0"/>
          <p:nvPr/>
        </p:nvPicPr>
        <p:blipFill>
          <a:blip r:embed="rId8">
            <a:alphaModFix/>
          </a:blip>
          <a:stretch>
            <a:fillRect/>
          </a:stretch>
        </p:blipFill>
        <p:spPr>
          <a:xfrm>
            <a:off x="7270300" y="4669001"/>
            <a:ext cx="3887000" cy="383753"/>
          </a:xfrm>
          <a:prstGeom prst="rect">
            <a:avLst/>
          </a:prstGeom>
          <a:noFill/>
          <a:ln>
            <a:noFill/>
          </a:ln>
          <a:effectLst>
            <a:outerShdw blurRad="57150" rotWithShape="0" algn="bl" dir="5400000" dist="19050">
              <a:srgbClr val="000000">
                <a:alpha val="56000"/>
              </a:srgbClr>
            </a:outerShdw>
          </a:effectLst>
        </p:spPr>
      </p:pic>
      <p:pic>
        <p:nvPicPr>
          <p:cNvPr id="355" name="Google Shape;355;g2252c87ede8_0_73"/>
          <p:cNvPicPr preferRelativeResize="0"/>
          <p:nvPr/>
        </p:nvPicPr>
        <p:blipFill>
          <a:blip r:embed="rId9">
            <a:alphaModFix/>
          </a:blip>
          <a:stretch>
            <a:fillRect/>
          </a:stretch>
        </p:blipFill>
        <p:spPr>
          <a:xfrm>
            <a:off x="7270300" y="2587430"/>
            <a:ext cx="3887000" cy="360496"/>
          </a:xfrm>
          <a:prstGeom prst="rect">
            <a:avLst/>
          </a:prstGeom>
          <a:noFill/>
          <a:ln>
            <a:noFill/>
          </a:ln>
          <a:effectLst>
            <a:outerShdw blurRad="57150" rotWithShape="0" algn="bl" dir="5400000" dist="19050">
              <a:srgbClr val="000000">
                <a:alpha val="56000"/>
              </a:srgbClr>
            </a:outerShdw>
          </a:effectLst>
        </p:spPr>
      </p:pic>
      <p:pic>
        <p:nvPicPr>
          <p:cNvPr id="356" name="Google Shape;356;g2252c87ede8_0_73"/>
          <p:cNvPicPr preferRelativeResize="0"/>
          <p:nvPr/>
        </p:nvPicPr>
        <p:blipFill>
          <a:blip r:embed="rId10">
            <a:alphaModFix/>
          </a:blip>
          <a:stretch>
            <a:fillRect/>
          </a:stretch>
        </p:blipFill>
        <p:spPr>
          <a:xfrm>
            <a:off x="7270300" y="2017614"/>
            <a:ext cx="3887000" cy="383753"/>
          </a:xfrm>
          <a:prstGeom prst="rect">
            <a:avLst/>
          </a:prstGeom>
          <a:noFill/>
          <a:ln>
            <a:noFill/>
          </a:ln>
          <a:effectLst>
            <a:outerShdw blurRad="57150" rotWithShape="0" algn="bl" dir="5400000" dist="19050">
              <a:srgbClr val="000000">
                <a:alpha val="56000"/>
              </a:srgbClr>
            </a:outerShdw>
          </a:effectLst>
        </p:spPr>
      </p:pic>
      <p:pic>
        <p:nvPicPr>
          <p:cNvPr id="357" name="Google Shape;357;g2252c87ede8_0_73"/>
          <p:cNvPicPr preferRelativeResize="0"/>
          <p:nvPr/>
        </p:nvPicPr>
        <p:blipFill>
          <a:blip r:embed="rId11">
            <a:alphaModFix/>
          </a:blip>
          <a:stretch>
            <a:fillRect/>
          </a:stretch>
        </p:blipFill>
        <p:spPr>
          <a:xfrm>
            <a:off x="7270300" y="3517741"/>
            <a:ext cx="3887000" cy="965198"/>
          </a:xfrm>
          <a:prstGeom prst="rect">
            <a:avLst/>
          </a:prstGeom>
          <a:noFill/>
          <a:ln>
            <a:noFill/>
          </a:ln>
          <a:effectLst>
            <a:outerShdw blurRad="57150" rotWithShape="0" algn="bl" dir="5400000" dist="19050">
              <a:srgbClr val="000000">
                <a:alpha val="56000"/>
              </a:srgbClr>
            </a:outerShdw>
          </a:effectLst>
        </p:spPr>
      </p:pic>
      <p:pic>
        <p:nvPicPr>
          <p:cNvPr id="358" name="Google Shape;358;g2252c87ede8_0_73"/>
          <p:cNvPicPr preferRelativeResize="0"/>
          <p:nvPr/>
        </p:nvPicPr>
        <p:blipFill>
          <a:blip r:embed="rId12">
            <a:alphaModFix/>
          </a:blip>
          <a:stretch>
            <a:fillRect/>
          </a:stretch>
        </p:blipFill>
        <p:spPr>
          <a:xfrm>
            <a:off x="7270300" y="901241"/>
            <a:ext cx="3887000" cy="930311"/>
          </a:xfrm>
          <a:prstGeom prst="rect">
            <a:avLst/>
          </a:prstGeom>
          <a:noFill/>
          <a:ln>
            <a:noFill/>
          </a:ln>
          <a:effectLst>
            <a:outerShdw blurRad="57150" rotWithShape="0" algn="bl" dir="5400000" dist="19050">
              <a:srgbClr val="000000">
                <a:alpha val="56000"/>
              </a:srgbClr>
            </a:outerShdw>
          </a:effectLst>
        </p:spPr>
      </p:pic>
      <p:pic>
        <p:nvPicPr>
          <p:cNvPr id="359" name="Google Shape;359;g2252c87ede8_0_73"/>
          <p:cNvPicPr preferRelativeResize="0"/>
          <p:nvPr/>
        </p:nvPicPr>
        <p:blipFill>
          <a:blip r:embed="rId13">
            <a:alphaModFix/>
          </a:blip>
          <a:stretch>
            <a:fillRect/>
          </a:stretch>
        </p:blipFill>
        <p:spPr>
          <a:xfrm>
            <a:off x="7270300" y="331425"/>
            <a:ext cx="3887000" cy="383753"/>
          </a:xfrm>
          <a:prstGeom prst="rect">
            <a:avLst/>
          </a:prstGeom>
          <a:noFill/>
          <a:ln>
            <a:noFill/>
          </a:ln>
          <a:effectLst>
            <a:outerShdw blurRad="57150" rotWithShape="0" algn="bl" dir="5400000" dist="19050">
              <a:srgbClr val="000000">
                <a:alpha val="56000"/>
              </a:srgbClr>
            </a:outerShdw>
          </a:effectLst>
        </p:spPr>
      </p:pic>
      <p:cxnSp>
        <p:nvCxnSpPr>
          <p:cNvPr id="360" name="Google Shape;360;g2252c87ede8_0_73"/>
          <p:cNvCxnSpPr/>
          <p:nvPr/>
        </p:nvCxnSpPr>
        <p:spPr>
          <a:xfrm flipH="1" rot="10800000">
            <a:off x="3809737" y="3419849"/>
            <a:ext cx="3425400" cy="7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462990575e_0_139"/>
          <p:cNvSpPr txBox="1"/>
          <p:nvPr>
            <p:ph type="title"/>
          </p:nvPr>
        </p:nvSpPr>
        <p:spPr>
          <a:xfrm>
            <a:off x="2037900" y="161375"/>
            <a:ext cx="8116200" cy="12801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SzPts val="2000"/>
              <a:buNone/>
            </a:pPr>
            <a:r>
              <a:rPr lang="en-US"/>
              <a:t>Module 3- OCR Text Extraction</a:t>
            </a:r>
            <a:endParaRPr/>
          </a:p>
          <a:p>
            <a:pPr indent="0" lvl="0" marL="0" rtl="0" algn="ctr">
              <a:lnSpc>
                <a:spcPct val="90000"/>
              </a:lnSpc>
              <a:spcBef>
                <a:spcPts val="1000"/>
              </a:spcBef>
              <a:spcAft>
                <a:spcPts val="0"/>
              </a:spcAft>
              <a:buClr>
                <a:schemeClr val="dk2"/>
              </a:buClr>
              <a:buSzPts val="2000"/>
              <a:buFont typeface="Arial"/>
              <a:buNone/>
            </a:pPr>
            <a:r>
              <a:rPr lang="en-US" sz="2000"/>
              <a:t>Aniket Sharma</a:t>
            </a:r>
            <a:endParaRPr/>
          </a:p>
        </p:txBody>
      </p:sp>
      <p:sp>
        <p:nvSpPr>
          <p:cNvPr id="367" name="Google Shape;367;g2462990575e_0_139"/>
          <p:cNvSpPr txBox="1"/>
          <p:nvPr/>
        </p:nvSpPr>
        <p:spPr>
          <a:xfrm>
            <a:off x="778925" y="1279350"/>
            <a:ext cx="1044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800">
                <a:solidFill>
                  <a:schemeClr val="dk1"/>
                </a:solidFill>
              </a:rPr>
              <a:t>The text extraction was done using pre-trained OCR models. We performed text extraction using both the EasyOCR and Tesseract models and compared their performance.</a:t>
            </a:r>
            <a:endParaRPr b="0" i="0" sz="1800" u="none" cap="none" strike="noStrike">
              <a:solidFill>
                <a:schemeClr val="dk1"/>
              </a:solidFill>
              <a:latin typeface="Arial"/>
              <a:ea typeface="Arial"/>
              <a:cs typeface="Arial"/>
              <a:sym typeface="Arial"/>
            </a:endParaRPr>
          </a:p>
        </p:txBody>
      </p:sp>
      <p:pic>
        <p:nvPicPr>
          <p:cNvPr id="368" name="Google Shape;368;g2462990575e_0_139"/>
          <p:cNvPicPr preferRelativeResize="0"/>
          <p:nvPr/>
        </p:nvPicPr>
        <p:blipFill>
          <a:blip r:embed="rId3">
            <a:alphaModFix/>
          </a:blip>
          <a:stretch>
            <a:fillRect/>
          </a:stretch>
        </p:blipFill>
        <p:spPr>
          <a:xfrm>
            <a:off x="198150" y="2753925"/>
            <a:ext cx="11795699" cy="3526950"/>
          </a:xfrm>
          <a:prstGeom prst="rect">
            <a:avLst/>
          </a:prstGeom>
          <a:noFill/>
          <a:ln>
            <a:noFill/>
          </a:ln>
        </p:spPr>
      </p:pic>
      <p:sp>
        <p:nvSpPr>
          <p:cNvPr id="369" name="Google Shape;369;g2462990575e_0_139"/>
          <p:cNvSpPr txBox="1"/>
          <p:nvPr>
            <p:ph type="title"/>
          </p:nvPr>
        </p:nvSpPr>
        <p:spPr>
          <a:xfrm>
            <a:off x="825350" y="2475450"/>
            <a:ext cx="4326900" cy="813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2000"/>
              <a:buNone/>
            </a:pPr>
            <a:r>
              <a:rPr lang="en-US" sz="3300"/>
              <a:t>EasyOCR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g2252c87ede8_1_8"/>
          <p:cNvPicPr preferRelativeResize="0"/>
          <p:nvPr/>
        </p:nvPicPr>
        <p:blipFill rotWithShape="1">
          <a:blip r:embed="rId3">
            <a:alphaModFix/>
          </a:blip>
          <a:srcRect b="6916" l="0" r="0" t="0"/>
          <a:stretch/>
        </p:blipFill>
        <p:spPr>
          <a:xfrm>
            <a:off x="126525" y="1529800"/>
            <a:ext cx="9664550" cy="5034625"/>
          </a:xfrm>
          <a:prstGeom prst="rect">
            <a:avLst/>
          </a:prstGeom>
          <a:noFill/>
          <a:ln>
            <a:noFill/>
          </a:ln>
        </p:spPr>
      </p:pic>
      <p:sp>
        <p:nvSpPr>
          <p:cNvPr id="376" name="Google Shape;376;g2252c87ede8_1_8"/>
          <p:cNvSpPr txBox="1"/>
          <p:nvPr>
            <p:ph type="title"/>
          </p:nvPr>
        </p:nvSpPr>
        <p:spPr>
          <a:xfrm>
            <a:off x="893100" y="519700"/>
            <a:ext cx="10405800" cy="915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1000"/>
              </a:spcBef>
              <a:spcAft>
                <a:spcPts val="0"/>
              </a:spcAft>
              <a:buSzPts val="2000"/>
              <a:buNone/>
            </a:pPr>
            <a:r>
              <a:rPr lang="en-US" sz="3500"/>
              <a:t>Module 3- OCR Text Extraction - Tesseract</a:t>
            </a:r>
            <a:endParaRPr sz="3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252c87ede8_1_17"/>
          <p:cNvSpPr txBox="1"/>
          <p:nvPr>
            <p:ph type="title"/>
          </p:nvPr>
        </p:nvSpPr>
        <p:spPr>
          <a:xfrm>
            <a:off x="7320200" y="1001396"/>
            <a:ext cx="4330200" cy="1911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Result of OCR Text Extraction - EasyOCR</a:t>
            </a:r>
            <a:endParaRPr/>
          </a:p>
        </p:txBody>
      </p:sp>
      <p:pic>
        <p:nvPicPr>
          <p:cNvPr id="383" name="Google Shape;383;g2252c87ede8_1_17"/>
          <p:cNvPicPr preferRelativeResize="0"/>
          <p:nvPr/>
        </p:nvPicPr>
        <p:blipFill>
          <a:blip r:embed="rId3">
            <a:alphaModFix/>
          </a:blip>
          <a:stretch>
            <a:fillRect/>
          </a:stretch>
        </p:blipFill>
        <p:spPr>
          <a:xfrm>
            <a:off x="152400" y="152400"/>
            <a:ext cx="6180742" cy="65531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aphicFrame>
        <p:nvGraphicFramePr>
          <p:cNvPr id="176" name="Google Shape;176;g2462990575e_0_3"/>
          <p:cNvGraphicFramePr/>
          <p:nvPr/>
        </p:nvGraphicFramePr>
        <p:xfrm>
          <a:off x="333613" y="846625"/>
          <a:ext cx="3000000" cy="3000000"/>
        </p:xfrm>
        <a:graphic>
          <a:graphicData uri="http://schemas.openxmlformats.org/drawingml/2006/table">
            <a:tbl>
              <a:tblPr>
                <a:noFill/>
                <a:tableStyleId>{4D45B67E-F17D-46C2-ACC5-046695F7D946}</a:tableStyleId>
              </a:tblPr>
              <a:tblGrid>
                <a:gridCol w="1806925"/>
                <a:gridCol w="1235450"/>
                <a:gridCol w="594900"/>
                <a:gridCol w="2369525"/>
                <a:gridCol w="2570675"/>
                <a:gridCol w="2947300"/>
              </a:tblGrid>
              <a:tr h="397800">
                <a:tc>
                  <a:txBody>
                    <a:bodyPr/>
                    <a:lstStyle/>
                    <a:p>
                      <a:pPr indent="0" lvl="0" marL="0" marR="0" rtl="0" algn="ctr">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Title</a:t>
                      </a:r>
                      <a:endParaRPr sz="1150">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Authors</a:t>
                      </a:r>
                      <a:endParaRPr sz="1150">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Year</a:t>
                      </a:r>
                      <a:endParaRPr sz="1150">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Aim/Objective</a:t>
                      </a:r>
                      <a:endParaRPr sz="1150">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Methodology</a:t>
                      </a:r>
                      <a:endParaRPr sz="1150">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Architecture</a:t>
                      </a:r>
                      <a:endParaRPr sz="1150">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1575">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Text Detection and Recognition for Images of</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Medical Laboratory Reports With a Deep</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Learning Approach</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WENYUAN XUE 1</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 QINGYONG LI 1</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 (Member, IEEE), QIYUAN XUE2</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150"/>
                        <a:buFont typeface="Arial"/>
                        <a:buNone/>
                      </a:pPr>
                      <a:r>
                        <a:rPr lang="en-US" sz="1150">
                          <a:latin typeface="Average"/>
                          <a:ea typeface="Average"/>
                          <a:cs typeface="Average"/>
                          <a:sym typeface="Average"/>
                        </a:rPr>
                        <a:t>2019</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Using deep learning, medical laboratory report photos can now be read for text.</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There are various phases in the technique employed in the study. The supplied image is first preprocessed to improve contrast and lower noise. Then, the Faster R-CNN model is employed to find the areas in the picture that contain text. Following that, the text portions that were recognised are cropped, scaled, and input into the CNN for text recognition.</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2"/>
                        </a:buClr>
                        <a:buSzPts val="1100"/>
                        <a:buFont typeface="Arial"/>
                        <a:buNone/>
                      </a:pPr>
                      <a:r>
                        <a:rPr lang="en-US" sz="1150">
                          <a:latin typeface="Average"/>
                          <a:ea typeface="Average"/>
                          <a:cs typeface="Average"/>
                          <a:sym typeface="Average"/>
                        </a:rPr>
                        <a:t>Text detection: Faster R-CNN model is employed to find the areas in the picture that contain text. </a:t>
                      </a:r>
                      <a:endParaRPr sz="1150">
                        <a:latin typeface="Average"/>
                        <a:ea typeface="Average"/>
                        <a:cs typeface="Average"/>
                        <a:sym typeface="Average"/>
                      </a:endParaRPr>
                    </a:p>
                    <a:p>
                      <a:pPr indent="0" lvl="0" marL="0" marR="0" rtl="0" algn="l">
                        <a:lnSpc>
                          <a:spcPct val="100000"/>
                        </a:lnSpc>
                        <a:spcBef>
                          <a:spcPts val="0"/>
                        </a:spcBef>
                        <a:spcAft>
                          <a:spcPts val="0"/>
                        </a:spcAft>
                        <a:buClr>
                          <a:schemeClr val="dk2"/>
                        </a:buClr>
                        <a:buSzPts val="1100"/>
                        <a:buFont typeface="Arial"/>
                        <a:buNone/>
                      </a:pPr>
                      <a:r>
                        <a:rPr lang="en-US" sz="1150">
                          <a:latin typeface="Average"/>
                          <a:ea typeface="Average"/>
                          <a:cs typeface="Average"/>
                          <a:sym typeface="Average"/>
                        </a:rPr>
                        <a:t>Text recognition: CRNN with the final layer connected to BLSTM.</a:t>
                      </a:r>
                      <a:endParaRPr sz="1150">
                        <a:latin typeface="Average"/>
                        <a:ea typeface="Average"/>
                        <a:cs typeface="Average"/>
                        <a:sym typeface="Average"/>
                      </a:endParaRPr>
                    </a:p>
                    <a:p>
                      <a:pPr indent="0" lvl="0" marL="0" marR="0" rtl="0" algn="l">
                        <a:lnSpc>
                          <a:spcPct val="100000"/>
                        </a:lnSpc>
                        <a:spcBef>
                          <a:spcPts val="0"/>
                        </a:spcBef>
                        <a:spcAft>
                          <a:spcPts val="0"/>
                        </a:spcAft>
                        <a:buClr>
                          <a:schemeClr val="dk2"/>
                        </a:buClr>
                        <a:buSzPts val="1100"/>
                        <a:buFont typeface="Arial"/>
                        <a:buNone/>
                      </a:pPr>
                      <a:r>
                        <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30350">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Text Mining the History of Medicine</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Paul Thompson, John McNaught and Sophia Ananiadou </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2020</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By minimising mistakes in OCR-generated text, this OCR correction technique is tailored for historical medical records and increases the effectiveness of search engines. The approach combines a medically-tuned spellchecking strategy that is directed by subject-specific language usage with rule-based correction of common mistakes.</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To fix OCR problems, use rule-based and spell-checking techniques. They compare the effectiveness of four spellcheckers and choose to base their error-correction method on Hunspell.</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Hunspell, rule-based spell checker, is a default dictionary used for OCR correction, and it provides spelling suggestions that are ranked by frequency. It is also mentioned that a medically-enhanced version of Hunspell is used, which includes specialized medical terminology.</a:t>
                      </a:r>
                      <a:endParaRPr sz="1150">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rPr lang="en-US" sz="1150">
                          <a:latin typeface="Average"/>
                          <a:ea typeface="Average"/>
                          <a:cs typeface="Average"/>
                          <a:sym typeface="Average"/>
                        </a:rPr>
                        <a:t>The proposed method of incorporating corpus-based information and augmenting Hunspell's dictionary with specialized vocabulary helps to refine its suggestions and avoid over-correction of valid words.</a:t>
                      </a:r>
                      <a:endParaRPr sz="1150">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77" name="Google Shape;177;g2462990575e_0_3"/>
          <p:cNvSpPr txBox="1"/>
          <p:nvPr>
            <p:ph idx="4294967295" type="title"/>
          </p:nvPr>
        </p:nvSpPr>
        <p:spPr>
          <a:xfrm>
            <a:off x="371225" y="166825"/>
            <a:ext cx="11524800" cy="756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2000"/>
              <a:buNone/>
            </a:pPr>
            <a:r>
              <a:rPr lang="en-US"/>
              <a:t>Literature Survey</a:t>
            </a:r>
            <a:endParaRPr/>
          </a:p>
        </p:txBody>
      </p:sp>
      <p:sp>
        <p:nvSpPr>
          <p:cNvPr id="178" name="Google Shape;178;g2462990575e_0_3"/>
          <p:cNvSpPr txBox="1"/>
          <p:nvPr/>
        </p:nvSpPr>
        <p:spPr>
          <a:xfrm>
            <a:off x="8995700" y="1942375"/>
            <a:ext cx="24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462990575e_0_145"/>
          <p:cNvSpPr txBox="1"/>
          <p:nvPr>
            <p:ph type="title"/>
          </p:nvPr>
        </p:nvSpPr>
        <p:spPr>
          <a:xfrm>
            <a:off x="930070" y="437525"/>
            <a:ext cx="84672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1000"/>
              </a:spcBef>
              <a:spcAft>
                <a:spcPts val="0"/>
              </a:spcAft>
              <a:buSzPct val="60606"/>
              <a:buNone/>
            </a:pPr>
            <a:r>
              <a:rPr lang="en-US" sz="3300"/>
              <a:t>Module 4- Report Generation </a:t>
            </a:r>
            <a:endParaRPr sz="3300"/>
          </a:p>
          <a:p>
            <a:pPr indent="0" lvl="0" marL="0" rtl="0" algn="l">
              <a:lnSpc>
                <a:spcPct val="90000"/>
              </a:lnSpc>
              <a:spcBef>
                <a:spcPts val="1000"/>
              </a:spcBef>
              <a:spcAft>
                <a:spcPts val="0"/>
              </a:spcAft>
              <a:buSzPct val="100000"/>
              <a:buNone/>
            </a:pPr>
            <a:r>
              <a:rPr lang="en-US" sz="2000"/>
              <a:t>Preetika Sastry</a:t>
            </a:r>
            <a:endParaRPr/>
          </a:p>
        </p:txBody>
      </p:sp>
      <p:sp>
        <p:nvSpPr>
          <p:cNvPr id="390" name="Google Shape;390;g2462990575e_0_145"/>
          <p:cNvSpPr txBox="1"/>
          <p:nvPr/>
        </p:nvSpPr>
        <p:spPr>
          <a:xfrm>
            <a:off x="285150" y="1343063"/>
            <a:ext cx="3905100" cy="5448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Arial"/>
              <a:buChar char="●"/>
            </a:pPr>
            <a:r>
              <a:rPr lang="en-US" sz="1800">
                <a:solidFill>
                  <a:schemeClr val="dk1"/>
                </a:solidFill>
              </a:rPr>
              <a:t>Goal: To generate an easily interpretable report based on the extracted values </a:t>
            </a:r>
            <a:endParaRPr sz="1800">
              <a:solidFill>
                <a:schemeClr val="dk1"/>
              </a:solidFill>
            </a:endParaRPr>
          </a:p>
          <a:p>
            <a:pPr indent="0" lvl="0" marL="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ts val="1800"/>
              <a:buAutoNum type="arabicPeriod"/>
            </a:pPr>
            <a:r>
              <a:rPr lang="en-US" sz="1800">
                <a:solidFill>
                  <a:schemeClr val="dk1"/>
                </a:solidFill>
              </a:rPr>
              <a:t>Collecting medical da</a:t>
            </a:r>
            <a:r>
              <a:rPr lang="en-US" sz="1800">
                <a:solidFill>
                  <a:schemeClr val="dk1"/>
                </a:solidFill>
              </a:rPr>
              <a:t>ta</a:t>
            </a:r>
            <a:endParaRPr sz="1800">
              <a:solidFill>
                <a:schemeClr val="dk1"/>
              </a:solidFill>
            </a:endParaRPr>
          </a:p>
          <a:p>
            <a:pPr indent="-342900" lvl="1" marL="914400" marR="0" rtl="0" algn="l">
              <a:lnSpc>
                <a:spcPct val="100000"/>
              </a:lnSpc>
              <a:spcBef>
                <a:spcPts val="0"/>
              </a:spcBef>
              <a:spcAft>
                <a:spcPts val="0"/>
              </a:spcAft>
              <a:buClr>
                <a:schemeClr val="dk1"/>
              </a:buClr>
              <a:buSzPts val="1800"/>
              <a:buAutoNum type="alphaLcPeriod"/>
            </a:pPr>
            <a:r>
              <a:rPr lang="en-US" sz="1800">
                <a:solidFill>
                  <a:schemeClr val="dk1"/>
                </a:solidFill>
              </a:rPr>
              <a:t>Normal ranges: Age and Gender specific</a:t>
            </a:r>
            <a:endParaRPr sz="1800">
              <a:solidFill>
                <a:schemeClr val="dk1"/>
              </a:solidFill>
            </a:endParaRPr>
          </a:p>
          <a:p>
            <a:pPr indent="-342900" lvl="1" marL="914400" marR="0" rtl="0" algn="l">
              <a:lnSpc>
                <a:spcPct val="100000"/>
              </a:lnSpc>
              <a:spcBef>
                <a:spcPts val="0"/>
              </a:spcBef>
              <a:spcAft>
                <a:spcPts val="0"/>
              </a:spcAft>
              <a:buClr>
                <a:schemeClr val="dk1"/>
              </a:buClr>
              <a:buSzPts val="1800"/>
              <a:buAutoNum type="alphaLcPeriod"/>
            </a:pPr>
            <a:r>
              <a:rPr lang="en-US" sz="1800">
                <a:solidFill>
                  <a:schemeClr val="dk1"/>
                </a:solidFill>
              </a:rPr>
              <a:t>Likely Causes - Taking into account age, gender and region</a:t>
            </a:r>
            <a:endParaRPr sz="1800">
              <a:solidFill>
                <a:schemeClr val="dk1"/>
              </a:solidFill>
            </a:endParaRPr>
          </a:p>
          <a:p>
            <a:pPr indent="-342900" lvl="1" marL="914400" marR="0" rtl="0" algn="l">
              <a:lnSpc>
                <a:spcPct val="100000"/>
              </a:lnSpc>
              <a:spcBef>
                <a:spcPts val="0"/>
              </a:spcBef>
              <a:spcAft>
                <a:spcPts val="0"/>
              </a:spcAft>
              <a:buClr>
                <a:schemeClr val="dk1"/>
              </a:buClr>
              <a:buSzPts val="1800"/>
              <a:buAutoNum type="alphaLcPeriod"/>
            </a:pPr>
            <a:r>
              <a:rPr lang="en-US" sz="1800">
                <a:solidFill>
                  <a:schemeClr val="dk1"/>
                </a:solidFill>
              </a:rPr>
              <a:t>Suggested Treatments</a:t>
            </a:r>
            <a:endParaRPr sz="1800">
              <a:solidFill>
                <a:schemeClr val="dk1"/>
              </a:solidFill>
            </a:endParaRPr>
          </a:p>
          <a:p>
            <a:pPr indent="0" lvl="0" marL="91440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ts val="1800"/>
              <a:buAutoNum type="arabicPeriod"/>
            </a:pPr>
            <a:r>
              <a:rPr lang="en-US" sz="1800">
                <a:solidFill>
                  <a:schemeClr val="dk1"/>
                </a:solidFill>
              </a:rPr>
              <a:t>Create 4 tables based on following age groups:</a:t>
            </a:r>
            <a:endParaRPr sz="1800">
              <a:solidFill>
                <a:schemeClr val="dk1"/>
              </a:solidFill>
            </a:endParaRPr>
          </a:p>
          <a:p>
            <a:pPr indent="-342900" lvl="1" marL="914400" marR="0" rtl="0" algn="l">
              <a:lnSpc>
                <a:spcPct val="100000"/>
              </a:lnSpc>
              <a:spcBef>
                <a:spcPts val="0"/>
              </a:spcBef>
              <a:spcAft>
                <a:spcPts val="0"/>
              </a:spcAft>
              <a:buClr>
                <a:schemeClr val="dk1"/>
              </a:buClr>
              <a:buSzPts val="1800"/>
              <a:buAutoNum type="alphaLcPeriod"/>
            </a:pPr>
            <a:r>
              <a:rPr lang="en-US" sz="1800">
                <a:solidFill>
                  <a:schemeClr val="dk1"/>
                </a:solidFill>
              </a:rPr>
              <a:t>Children: 0-10 years</a:t>
            </a:r>
            <a:endParaRPr sz="1800">
              <a:solidFill>
                <a:schemeClr val="dk1"/>
              </a:solidFill>
            </a:endParaRPr>
          </a:p>
          <a:p>
            <a:pPr indent="-342900" lvl="1" marL="914400" marR="0" rtl="0" algn="l">
              <a:lnSpc>
                <a:spcPct val="100000"/>
              </a:lnSpc>
              <a:spcBef>
                <a:spcPts val="0"/>
              </a:spcBef>
              <a:spcAft>
                <a:spcPts val="0"/>
              </a:spcAft>
              <a:buClr>
                <a:schemeClr val="dk1"/>
              </a:buClr>
              <a:buSzPts val="1800"/>
              <a:buAutoNum type="alphaLcPeriod"/>
            </a:pPr>
            <a:r>
              <a:rPr lang="en-US" sz="1800">
                <a:solidFill>
                  <a:schemeClr val="dk1"/>
                </a:solidFill>
              </a:rPr>
              <a:t>Adolescent: 10-18 years</a:t>
            </a:r>
            <a:endParaRPr sz="1800">
              <a:solidFill>
                <a:schemeClr val="dk1"/>
              </a:solidFill>
            </a:endParaRPr>
          </a:p>
          <a:p>
            <a:pPr indent="-342900" lvl="1" marL="914400" marR="0" rtl="0" algn="l">
              <a:lnSpc>
                <a:spcPct val="100000"/>
              </a:lnSpc>
              <a:spcBef>
                <a:spcPts val="0"/>
              </a:spcBef>
              <a:spcAft>
                <a:spcPts val="0"/>
              </a:spcAft>
              <a:buClr>
                <a:schemeClr val="dk1"/>
              </a:buClr>
              <a:buSzPts val="1800"/>
              <a:buAutoNum type="alphaLcPeriod"/>
            </a:pPr>
            <a:r>
              <a:rPr lang="en-US" sz="1800">
                <a:solidFill>
                  <a:schemeClr val="dk1"/>
                </a:solidFill>
              </a:rPr>
              <a:t>Adult: 18-50 years</a:t>
            </a:r>
            <a:endParaRPr sz="1800">
              <a:solidFill>
                <a:schemeClr val="dk1"/>
              </a:solidFill>
            </a:endParaRPr>
          </a:p>
          <a:p>
            <a:pPr indent="-342900" lvl="1" marL="914400" marR="0" rtl="0" algn="l">
              <a:lnSpc>
                <a:spcPct val="100000"/>
              </a:lnSpc>
              <a:spcBef>
                <a:spcPts val="0"/>
              </a:spcBef>
              <a:spcAft>
                <a:spcPts val="0"/>
              </a:spcAft>
              <a:buClr>
                <a:schemeClr val="dk1"/>
              </a:buClr>
              <a:buSzPts val="1800"/>
              <a:buAutoNum type="alphaLcPeriod"/>
            </a:pPr>
            <a:r>
              <a:rPr lang="en-US" sz="1800">
                <a:solidFill>
                  <a:schemeClr val="dk1"/>
                </a:solidFill>
              </a:rPr>
              <a:t>Elderly: 50+ years</a:t>
            </a:r>
            <a:endParaRPr sz="1800">
              <a:solidFill>
                <a:schemeClr val="dk1"/>
              </a:solidFil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91" name="Google Shape;391;g2462990575e_0_145"/>
          <p:cNvPicPr preferRelativeResize="0"/>
          <p:nvPr/>
        </p:nvPicPr>
        <p:blipFill>
          <a:blip r:embed="rId3">
            <a:alphaModFix/>
          </a:blip>
          <a:stretch>
            <a:fillRect/>
          </a:stretch>
        </p:blipFill>
        <p:spPr>
          <a:xfrm>
            <a:off x="4115478" y="1201025"/>
            <a:ext cx="7924123" cy="5315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252c87ede8_2_236"/>
          <p:cNvSpPr txBox="1"/>
          <p:nvPr>
            <p:ph type="title"/>
          </p:nvPr>
        </p:nvSpPr>
        <p:spPr>
          <a:xfrm>
            <a:off x="357875" y="390425"/>
            <a:ext cx="49644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1000"/>
              </a:spcBef>
              <a:spcAft>
                <a:spcPts val="0"/>
              </a:spcAft>
              <a:buSzPct val="60606"/>
              <a:buNone/>
            </a:pPr>
            <a:r>
              <a:rPr lang="en-US" sz="3300"/>
              <a:t>Module 4- Report Generation</a:t>
            </a:r>
            <a:endParaRPr/>
          </a:p>
        </p:txBody>
      </p:sp>
      <p:sp>
        <p:nvSpPr>
          <p:cNvPr id="398" name="Google Shape;398;g2252c87ede8_2_236"/>
          <p:cNvSpPr txBox="1"/>
          <p:nvPr/>
        </p:nvSpPr>
        <p:spPr>
          <a:xfrm>
            <a:off x="357875" y="1493800"/>
            <a:ext cx="3815400" cy="48024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AutoNum type="arabicPeriod" startAt="3"/>
            </a:pPr>
            <a:r>
              <a:rPr lang="en-US" sz="1500">
                <a:solidFill>
                  <a:schemeClr val="dk1"/>
                </a:solidFill>
              </a:rPr>
              <a:t>Calculations:</a:t>
            </a:r>
            <a:endParaRPr sz="1500">
              <a:solidFill>
                <a:schemeClr val="dk1"/>
              </a:solidFill>
            </a:endParaRPr>
          </a:p>
          <a:p>
            <a:pPr indent="-323850" lvl="1" marL="914400" marR="0" rtl="0" algn="l">
              <a:lnSpc>
                <a:spcPct val="100000"/>
              </a:lnSpc>
              <a:spcBef>
                <a:spcPts val="0"/>
              </a:spcBef>
              <a:spcAft>
                <a:spcPts val="0"/>
              </a:spcAft>
              <a:buClr>
                <a:schemeClr val="dk1"/>
              </a:buClr>
              <a:buSzPts val="1500"/>
              <a:buAutoNum type="alphaLcPeriod"/>
            </a:pPr>
            <a:r>
              <a:rPr lang="en-US" sz="1500">
                <a:solidFill>
                  <a:schemeClr val="dk1"/>
                </a:solidFill>
              </a:rPr>
              <a:t>Determine age group &amp; sex</a:t>
            </a:r>
            <a:endParaRPr sz="1500">
              <a:solidFill>
                <a:schemeClr val="dk1"/>
              </a:solidFill>
            </a:endParaRPr>
          </a:p>
          <a:p>
            <a:pPr indent="-323850" lvl="1" marL="914400" rtl="0" algn="l">
              <a:spcBef>
                <a:spcPts val="0"/>
              </a:spcBef>
              <a:spcAft>
                <a:spcPts val="0"/>
              </a:spcAft>
              <a:buClr>
                <a:schemeClr val="dk1"/>
              </a:buClr>
              <a:buSzPts val="1500"/>
              <a:buAutoNum type="alphaLcPeriod"/>
            </a:pPr>
            <a:r>
              <a:rPr lang="en-US" sz="1500">
                <a:solidFill>
                  <a:schemeClr val="dk1"/>
                </a:solidFill>
              </a:rPr>
              <a:t>Detect non-standard unit usage, correct to standard unit for calculations</a:t>
            </a:r>
            <a:endParaRPr sz="1500">
              <a:solidFill>
                <a:schemeClr val="dk1"/>
              </a:solidFill>
            </a:endParaRPr>
          </a:p>
          <a:p>
            <a:pPr indent="-323850" lvl="1" marL="914400" rtl="0" algn="l">
              <a:spcBef>
                <a:spcPts val="0"/>
              </a:spcBef>
              <a:spcAft>
                <a:spcPts val="0"/>
              </a:spcAft>
              <a:buClr>
                <a:schemeClr val="dk1"/>
              </a:buClr>
              <a:buSzPts val="1500"/>
              <a:buAutoNum type="alphaLcPeriod"/>
            </a:pPr>
            <a:r>
              <a:rPr lang="en-US" sz="1500">
                <a:solidFill>
                  <a:schemeClr val="dk1"/>
                </a:solidFill>
              </a:rPr>
              <a:t>Correct for gender differences in normal values</a:t>
            </a:r>
            <a:endParaRPr sz="1500">
              <a:solidFill>
                <a:schemeClr val="dk1"/>
              </a:solidFill>
            </a:endParaRPr>
          </a:p>
          <a:p>
            <a:pPr indent="-323850" lvl="1" marL="914400" marR="0" rtl="0" algn="l">
              <a:lnSpc>
                <a:spcPct val="100000"/>
              </a:lnSpc>
              <a:spcBef>
                <a:spcPts val="0"/>
              </a:spcBef>
              <a:spcAft>
                <a:spcPts val="0"/>
              </a:spcAft>
              <a:buClr>
                <a:schemeClr val="dk1"/>
              </a:buClr>
              <a:buSzPts val="1500"/>
              <a:buAutoNum type="alphaLcPeriod"/>
            </a:pPr>
            <a:r>
              <a:rPr lang="en-US" sz="1500">
                <a:solidFill>
                  <a:schemeClr val="dk1"/>
                </a:solidFill>
              </a:rPr>
              <a:t>Identifying abnormal results - categorise results for all values (whether normal, high or low)</a:t>
            </a:r>
            <a:endParaRPr sz="1500">
              <a:solidFill>
                <a:schemeClr val="dk1"/>
              </a:solidFill>
            </a:endParaRPr>
          </a:p>
          <a:p>
            <a:pPr indent="-323850" lvl="1" marL="914400" marR="0" rtl="0" algn="l">
              <a:lnSpc>
                <a:spcPct val="100000"/>
              </a:lnSpc>
              <a:spcBef>
                <a:spcPts val="0"/>
              </a:spcBef>
              <a:spcAft>
                <a:spcPts val="0"/>
              </a:spcAft>
              <a:buClr>
                <a:schemeClr val="dk1"/>
              </a:buClr>
              <a:buSzPts val="1500"/>
              <a:buAutoNum type="alphaLcPeriod"/>
            </a:pPr>
            <a:r>
              <a:rPr lang="en-US" sz="1500">
                <a:solidFill>
                  <a:schemeClr val="dk1"/>
                </a:solidFill>
              </a:rPr>
              <a:t>Calculate exact % deviation (10.2% higher than normal)</a:t>
            </a:r>
            <a:endParaRPr sz="1500">
              <a:solidFill>
                <a:schemeClr val="dk1"/>
              </a:solidFill>
            </a:endParaRPr>
          </a:p>
          <a:p>
            <a:pPr indent="-323850" lvl="1" marL="914400" marR="0" rtl="0" algn="l">
              <a:lnSpc>
                <a:spcPct val="100000"/>
              </a:lnSpc>
              <a:spcBef>
                <a:spcPts val="0"/>
              </a:spcBef>
              <a:spcAft>
                <a:spcPts val="0"/>
              </a:spcAft>
              <a:buClr>
                <a:schemeClr val="dk1"/>
              </a:buClr>
              <a:buSzPts val="1500"/>
              <a:buAutoNum type="alphaLcPeriod"/>
            </a:pPr>
            <a:r>
              <a:rPr lang="en-US" sz="1500">
                <a:solidFill>
                  <a:schemeClr val="dk1"/>
                </a:solidFill>
              </a:rPr>
              <a:t>Categorise deviation as ‘mild’ or ‘significant’ based on previous percentage calculated (if &lt;10% then ‘mild’)</a:t>
            </a:r>
            <a:endParaRPr sz="1500">
              <a:solidFill>
                <a:schemeClr val="dk1"/>
              </a:solidFill>
            </a:endParaRPr>
          </a:p>
          <a:p>
            <a:pPr indent="0" lvl="0" marL="914400" marR="0" rtl="0" algn="l">
              <a:lnSpc>
                <a:spcPct val="100000"/>
              </a:lnSpc>
              <a:spcBef>
                <a:spcPts val="0"/>
              </a:spcBef>
              <a:spcAft>
                <a:spcPts val="0"/>
              </a:spcAft>
              <a:buNone/>
            </a:pPr>
            <a:r>
              <a:t/>
            </a:r>
            <a:endParaRPr sz="1500">
              <a:solidFill>
                <a:schemeClr val="dk1"/>
              </a:solidFill>
            </a:endParaRPr>
          </a:p>
          <a:p>
            <a:pPr indent="-323850" lvl="0" marL="457200" marR="0" rtl="0" algn="l">
              <a:lnSpc>
                <a:spcPct val="100000"/>
              </a:lnSpc>
              <a:spcBef>
                <a:spcPts val="0"/>
              </a:spcBef>
              <a:spcAft>
                <a:spcPts val="0"/>
              </a:spcAft>
              <a:buClr>
                <a:schemeClr val="dk1"/>
              </a:buClr>
              <a:buSzPts val="1500"/>
              <a:buFont typeface="Arial"/>
              <a:buAutoNum type="arabicPeriod" startAt="3"/>
            </a:pPr>
            <a:r>
              <a:rPr lang="en-US" sz="1500">
                <a:solidFill>
                  <a:schemeClr val="dk1"/>
                </a:solidFill>
              </a:rPr>
              <a:t>Display detailed report for abnormal values - each one’s causes and solutions</a:t>
            </a:r>
            <a:endParaRPr b="0" i="0" sz="1500" u="none" cap="none" strike="noStrike">
              <a:solidFill>
                <a:schemeClr val="dk1"/>
              </a:solidFill>
              <a:latin typeface="Arial"/>
              <a:ea typeface="Arial"/>
              <a:cs typeface="Arial"/>
              <a:sym typeface="Arial"/>
            </a:endParaRPr>
          </a:p>
        </p:txBody>
      </p:sp>
      <p:pic>
        <p:nvPicPr>
          <p:cNvPr id="399" name="Google Shape;399;g2252c87ede8_2_236"/>
          <p:cNvPicPr preferRelativeResize="0"/>
          <p:nvPr/>
        </p:nvPicPr>
        <p:blipFill>
          <a:blip r:embed="rId3">
            <a:alphaModFix/>
          </a:blip>
          <a:stretch>
            <a:fillRect/>
          </a:stretch>
        </p:blipFill>
        <p:spPr>
          <a:xfrm>
            <a:off x="4283388" y="253900"/>
            <a:ext cx="7793462" cy="6350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g2252c87ede8_2_246"/>
          <p:cNvPicPr preferRelativeResize="0"/>
          <p:nvPr/>
        </p:nvPicPr>
        <p:blipFill>
          <a:blip r:embed="rId3">
            <a:alphaModFix/>
          </a:blip>
          <a:stretch>
            <a:fillRect/>
          </a:stretch>
        </p:blipFill>
        <p:spPr>
          <a:xfrm>
            <a:off x="1920750" y="244925"/>
            <a:ext cx="8174699" cy="6349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4825d58875_0_7"/>
          <p:cNvSpPr txBox="1"/>
          <p:nvPr>
            <p:ph type="title"/>
          </p:nvPr>
        </p:nvSpPr>
        <p:spPr>
          <a:xfrm>
            <a:off x="1862395" y="273125"/>
            <a:ext cx="8467200" cy="763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1000"/>
              </a:spcBef>
              <a:spcAft>
                <a:spcPts val="0"/>
              </a:spcAft>
              <a:buSzPct val="57142"/>
              <a:buNone/>
            </a:pPr>
            <a:r>
              <a:rPr lang="en-US"/>
              <a:t>Module 5- GUI</a:t>
            </a:r>
            <a:endParaRPr/>
          </a:p>
          <a:p>
            <a:pPr indent="0" lvl="0" marL="0" rtl="0" algn="ctr">
              <a:lnSpc>
                <a:spcPct val="90000"/>
              </a:lnSpc>
              <a:spcBef>
                <a:spcPts val="1000"/>
              </a:spcBef>
              <a:spcAft>
                <a:spcPts val="0"/>
              </a:spcAft>
              <a:buClr>
                <a:schemeClr val="dk2"/>
              </a:buClr>
              <a:buSzPct val="100000"/>
              <a:buFont typeface="Arial"/>
              <a:buNone/>
            </a:pPr>
            <a:r>
              <a:rPr lang="en-US" sz="2000"/>
              <a:t>Ayush Shrivastav</a:t>
            </a:r>
            <a:endParaRPr/>
          </a:p>
        </p:txBody>
      </p:sp>
      <p:sp>
        <p:nvSpPr>
          <p:cNvPr id="412" name="Google Shape;412;g24825d58875_0_7"/>
          <p:cNvSpPr txBox="1"/>
          <p:nvPr/>
        </p:nvSpPr>
        <p:spPr>
          <a:xfrm>
            <a:off x="241850" y="1099275"/>
            <a:ext cx="5687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500">
                <a:solidFill>
                  <a:schemeClr val="dk1"/>
                </a:solidFill>
              </a:rPr>
              <a:t>Graphical user interface creating using HTML, CSS and python</a:t>
            </a:r>
            <a:endParaRPr sz="1500">
              <a:solidFill>
                <a:schemeClr val="dk1"/>
              </a:solidFill>
            </a:endParaRPr>
          </a:p>
          <a:p>
            <a:pPr indent="0" lvl="0" marL="0" marR="0" rtl="0" algn="l">
              <a:lnSpc>
                <a:spcPct val="100000"/>
              </a:lnSpc>
              <a:spcBef>
                <a:spcPts val="0"/>
              </a:spcBef>
              <a:spcAft>
                <a:spcPts val="0"/>
              </a:spcAft>
              <a:buNone/>
            </a:pPr>
            <a:r>
              <a:rPr lang="en-US" sz="1500">
                <a:solidFill>
                  <a:schemeClr val="dk1"/>
                </a:solidFill>
              </a:rPr>
              <a:t>Framework - Flask</a:t>
            </a:r>
            <a:endParaRPr sz="1500">
              <a:solidFill>
                <a:schemeClr val="dk1"/>
              </a:solidFill>
            </a:endParaRPr>
          </a:p>
        </p:txBody>
      </p:sp>
      <p:pic>
        <p:nvPicPr>
          <p:cNvPr id="413" name="Google Shape;413;g24825d58875_0_7"/>
          <p:cNvPicPr preferRelativeResize="0"/>
          <p:nvPr/>
        </p:nvPicPr>
        <p:blipFill rotWithShape="1">
          <a:blip r:embed="rId3">
            <a:alphaModFix/>
          </a:blip>
          <a:srcRect b="0" l="0" r="0" t="2171"/>
          <a:stretch/>
        </p:blipFill>
        <p:spPr>
          <a:xfrm>
            <a:off x="1168025" y="1745775"/>
            <a:ext cx="9161576" cy="4398200"/>
          </a:xfrm>
          <a:prstGeom prst="rect">
            <a:avLst/>
          </a:prstGeom>
          <a:noFill/>
          <a:ln>
            <a:noFill/>
          </a:ln>
        </p:spPr>
      </p:pic>
      <p:sp>
        <p:nvSpPr>
          <p:cNvPr id="414" name="Google Shape;414;g24825d58875_0_7"/>
          <p:cNvSpPr txBox="1"/>
          <p:nvPr/>
        </p:nvSpPr>
        <p:spPr>
          <a:xfrm>
            <a:off x="5098863" y="6241400"/>
            <a:ext cx="12999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1500">
                <a:solidFill>
                  <a:schemeClr val="dk1"/>
                </a:solidFill>
              </a:rPr>
              <a:t>Homepage</a:t>
            </a:r>
            <a:endParaRPr sz="15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g2252c87ede8_1_31"/>
          <p:cNvPicPr preferRelativeResize="0"/>
          <p:nvPr/>
        </p:nvPicPr>
        <p:blipFill>
          <a:blip r:embed="rId3">
            <a:alphaModFix/>
          </a:blip>
          <a:stretch>
            <a:fillRect/>
          </a:stretch>
        </p:blipFill>
        <p:spPr>
          <a:xfrm>
            <a:off x="4492325" y="129175"/>
            <a:ext cx="5580000" cy="6578375"/>
          </a:xfrm>
          <a:prstGeom prst="rect">
            <a:avLst/>
          </a:prstGeom>
          <a:noFill/>
          <a:ln>
            <a:noFill/>
          </a:ln>
        </p:spPr>
      </p:pic>
      <p:sp>
        <p:nvSpPr>
          <p:cNvPr id="421" name="Google Shape;421;g2252c87ede8_1_31"/>
          <p:cNvSpPr txBox="1"/>
          <p:nvPr>
            <p:ph type="title"/>
          </p:nvPr>
        </p:nvSpPr>
        <p:spPr>
          <a:xfrm>
            <a:off x="390223" y="273125"/>
            <a:ext cx="4357500" cy="76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SzPts val="2000"/>
              <a:buNone/>
            </a:pPr>
            <a:r>
              <a:rPr lang="en-US"/>
              <a:t>Module 5- GUI</a:t>
            </a:r>
            <a:endParaRPr/>
          </a:p>
        </p:txBody>
      </p:sp>
      <p:sp>
        <p:nvSpPr>
          <p:cNvPr id="422" name="Google Shape;422;g2252c87ede8_1_31"/>
          <p:cNvSpPr txBox="1"/>
          <p:nvPr/>
        </p:nvSpPr>
        <p:spPr>
          <a:xfrm>
            <a:off x="1513238" y="3363600"/>
            <a:ext cx="12999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1500">
                <a:solidFill>
                  <a:schemeClr val="dk1"/>
                </a:solidFill>
              </a:rPr>
              <a:t>Result page</a:t>
            </a:r>
            <a:endParaRPr sz="15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252c87ede8_1_48"/>
          <p:cNvSpPr txBox="1"/>
          <p:nvPr>
            <p:ph type="title"/>
          </p:nvPr>
        </p:nvSpPr>
        <p:spPr>
          <a:xfrm>
            <a:off x="390223" y="273125"/>
            <a:ext cx="4357500" cy="76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1000"/>
              </a:spcBef>
              <a:spcAft>
                <a:spcPts val="0"/>
              </a:spcAft>
              <a:buSzPts val="2000"/>
              <a:buNone/>
            </a:pPr>
            <a:r>
              <a:rPr lang="en-US"/>
              <a:t>Module 5- GUI</a:t>
            </a:r>
            <a:endParaRPr/>
          </a:p>
        </p:txBody>
      </p:sp>
      <p:sp>
        <p:nvSpPr>
          <p:cNvPr id="429" name="Google Shape;429;g2252c87ede8_1_48"/>
          <p:cNvSpPr txBox="1"/>
          <p:nvPr/>
        </p:nvSpPr>
        <p:spPr>
          <a:xfrm>
            <a:off x="498971" y="3363600"/>
            <a:ext cx="33651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1500">
                <a:solidFill>
                  <a:schemeClr val="dk1"/>
                </a:solidFill>
              </a:rPr>
              <a:t>PDF generated on Download report</a:t>
            </a:r>
            <a:endParaRPr sz="1500">
              <a:solidFill>
                <a:schemeClr val="dk1"/>
              </a:solidFill>
            </a:endParaRPr>
          </a:p>
        </p:txBody>
      </p:sp>
      <p:pic>
        <p:nvPicPr>
          <p:cNvPr id="430" name="Google Shape;430;g2252c87ede8_1_48"/>
          <p:cNvPicPr preferRelativeResize="0"/>
          <p:nvPr/>
        </p:nvPicPr>
        <p:blipFill>
          <a:blip r:embed="rId3">
            <a:alphaModFix/>
          </a:blip>
          <a:stretch>
            <a:fillRect/>
          </a:stretch>
        </p:blipFill>
        <p:spPr>
          <a:xfrm>
            <a:off x="4358028" y="121475"/>
            <a:ext cx="7141600" cy="6560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4841eb58e7_1_0"/>
          <p:cNvSpPr txBox="1"/>
          <p:nvPr>
            <p:ph idx="4294967295" type="title"/>
          </p:nvPr>
        </p:nvSpPr>
        <p:spPr>
          <a:xfrm>
            <a:off x="838200" y="365125"/>
            <a:ext cx="10515600" cy="481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Future Enhancements and Scalability Opportunities</a:t>
            </a:r>
            <a:endParaRPr/>
          </a:p>
        </p:txBody>
      </p:sp>
      <p:sp>
        <p:nvSpPr>
          <p:cNvPr id="437" name="Google Shape;437;g24841eb58e7_1_0"/>
          <p:cNvSpPr txBox="1"/>
          <p:nvPr/>
        </p:nvSpPr>
        <p:spPr>
          <a:xfrm>
            <a:off x="793050" y="2097600"/>
            <a:ext cx="10605900" cy="2662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chemeClr val="dk1"/>
              </a:buClr>
              <a:buSzPts val="2300"/>
              <a:buFont typeface="Arial"/>
              <a:buChar char="●"/>
            </a:pPr>
            <a:r>
              <a:rPr lang="en-US" sz="2300">
                <a:solidFill>
                  <a:schemeClr val="dk1"/>
                </a:solidFill>
              </a:rPr>
              <a:t>The near scope for our application includes:</a:t>
            </a:r>
            <a:endParaRPr sz="2300">
              <a:solidFill>
                <a:schemeClr val="dk1"/>
              </a:solidFill>
            </a:endParaRPr>
          </a:p>
          <a:p>
            <a:pPr indent="-374650" lvl="1" marL="914400" marR="0" rtl="0" algn="l">
              <a:lnSpc>
                <a:spcPct val="100000"/>
              </a:lnSpc>
              <a:spcBef>
                <a:spcPts val="0"/>
              </a:spcBef>
              <a:spcAft>
                <a:spcPts val="0"/>
              </a:spcAft>
              <a:buClr>
                <a:schemeClr val="dk1"/>
              </a:buClr>
              <a:buSzPts val="2300"/>
              <a:buChar char="○"/>
            </a:pPr>
            <a:r>
              <a:rPr lang="en-US" sz="2300">
                <a:solidFill>
                  <a:schemeClr val="dk1"/>
                </a:solidFill>
              </a:rPr>
              <a:t>Support for multi-page documents</a:t>
            </a:r>
            <a:endParaRPr sz="2300">
              <a:solidFill>
                <a:schemeClr val="dk1"/>
              </a:solidFill>
            </a:endParaRPr>
          </a:p>
          <a:p>
            <a:pPr indent="-374650" lvl="1" marL="914400" marR="0" rtl="0" algn="l">
              <a:lnSpc>
                <a:spcPct val="100000"/>
              </a:lnSpc>
              <a:spcBef>
                <a:spcPts val="0"/>
              </a:spcBef>
              <a:spcAft>
                <a:spcPts val="0"/>
              </a:spcAft>
              <a:buClr>
                <a:schemeClr val="dk1"/>
              </a:buClr>
              <a:buSzPts val="2300"/>
              <a:buChar char="○"/>
            </a:pPr>
            <a:r>
              <a:rPr lang="en-US" sz="2300">
                <a:solidFill>
                  <a:schemeClr val="dk1"/>
                </a:solidFill>
              </a:rPr>
              <a:t>Re-training the model on a larger dataset (multiple format support)</a:t>
            </a:r>
            <a:endParaRPr sz="2300">
              <a:solidFill>
                <a:schemeClr val="dk1"/>
              </a:solidFill>
            </a:endParaRPr>
          </a:p>
          <a:p>
            <a:pPr indent="-374650" lvl="1" marL="914400" marR="0" rtl="0" algn="l">
              <a:lnSpc>
                <a:spcPct val="100000"/>
              </a:lnSpc>
              <a:spcBef>
                <a:spcPts val="0"/>
              </a:spcBef>
              <a:spcAft>
                <a:spcPts val="0"/>
              </a:spcAft>
              <a:buClr>
                <a:schemeClr val="dk1"/>
              </a:buClr>
              <a:buSzPts val="2300"/>
              <a:buChar char="○"/>
            </a:pPr>
            <a:r>
              <a:rPr lang="en-US" sz="2300">
                <a:solidFill>
                  <a:schemeClr val="dk1"/>
                </a:solidFill>
              </a:rPr>
              <a:t>Support for other types of reports like Urine, Vitamins..etc</a:t>
            </a:r>
            <a:endParaRPr sz="2300">
              <a:solidFill>
                <a:schemeClr val="dk1"/>
              </a:solidFill>
            </a:endParaRPr>
          </a:p>
          <a:p>
            <a:pPr indent="-374650" lvl="1" marL="914400" marR="0" rtl="0" algn="l">
              <a:lnSpc>
                <a:spcPct val="100000"/>
              </a:lnSpc>
              <a:spcBef>
                <a:spcPts val="0"/>
              </a:spcBef>
              <a:spcAft>
                <a:spcPts val="0"/>
              </a:spcAft>
              <a:buClr>
                <a:schemeClr val="dk1"/>
              </a:buClr>
              <a:buSzPts val="2300"/>
              <a:buChar char="○"/>
            </a:pPr>
            <a:r>
              <a:rPr lang="en-US" sz="2300">
                <a:solidFill>
                  <a:schemeClr val="dk1"/>
                </a:solidFill>
              </a:rPr>
              <a:t>Including more classes for inference generation</a:t>
            </a:r>
            <a:endParaRPr sz="2300">
              <a:solidFill>
                <a:schemeClr val="dk1"/>
              </a:solidFill>
            </a:endParaRPr>
          </a:p>
          <a:p>
            <a:pPr indent="-374650" lvl="1" marL="914400" marR="0" rtl="0" algn="l">
              <a:lnSpc>
                <a:spcPct val="100000"/>
              </a:lnSpc>
              <a:spcBef>
                <a:spcPts val="0"/>
              </a:spcBef>
              <a:spcAft>
                <a:spcPts val="0"/>
              </a:spcAft>
              <a:buClr>
                <a:schemeClr val="dk1"/>
              </a:buClr>
              <a:buSzPts val="2300"/>
              <a:buChar char="○"/>
            </a:pPr>
            <a:r>
              <a:rPr lang="en-US" sz="2300">
                <a:solidFill>
                  <a:schemeClr val="dk1"/>
                </a:solidFill>
              </a:rPr>
              <a:t>Adding data export options</a:t>
            </a:r>
            <a:endParaRPr sz="2300">
              <a:solidFill>
                <a:schemeClr val="dk1"/>
              </a:solidFill>
            </a:endParaRPr>
          </a:p>
          <a:p>
            <a:pPr indent="-374650" lvl="1" marL="914400" marR="0" rtl="0" algn="l">
              <a:lnSpc>
                <a:spcPct val="100000"/>
              </a:lnSpc>
              <a:spcBef>
                <a:spcPts val="0"/>
              </a:spcBef>
              <a:spcAft>
                <a:spcPts val="0"/>
              </a:spcAft>
              <a:buClr>
                <a:schemeClr val="dk1"/>
              </a:buClr>
              <a:buSzPts val="2300"/>
              <a:buChar char="○"/>
            </a:pPr>
            <a:r>
              <a:rPr lang="en-US" sz="2300">
                <a:solidFill>
                  <a:schemeClr val="dk1"/>
                </a:solidFill>
              </a:rPr>
              <a:t>Bulk document parsing</a:t>
            </a:r>
            <a:endParaRPr sz="23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2462990575e_0_154"/>
          <p:cNvSpPr txBox="1"/>
          <p:nvPr>
            <p:ph idx="4294967295" type="title"/>
          </p:nvPr>
        </p:nvSpPr>
        <p:spPr>
          <a:xfrm>
            <a:off x="838200" y="365125"/>
            <a:ext cx="10515600" cy="481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SzPts val="2000"/>
              <a:buNone/>
            </a:pPr>
            <a:r>
              <a:rPr lang="en-US"/>
              <a:t>Future Enhancements and Scalability Opportunities</a:t>
            </a:r>
            <a:endParaRPr/>
          </a:p>
        </p:txBody>
      </p:sp>
      <p:sp>
        <p:nvSpPr>
          <p:cNvPr id="444" name="Google Shape;444;g2462990575e_0_154"/>
          <p:cNvSpPr txBox="1"/>
          <p:nvPr/>
        </p:nvSpPr>
        <p:spPr>
          <a:xfrm>
            <a:off x="893525" y="1659325"/>
            <a:ext cx="106059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Additionally, incorporating more features and data such as patient demographics, medical history, and other laboratory results could help implement a better disease prediction model.</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Broader and more varied data set</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Multi-modal Information Integration</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Advanced OCR Models</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300">
              <a:solidFill>
                <a:schemeClr val="dk1"/>
              </a:solidFill>
            </a:endParaRPr>
          </a:p>
          <a:p>
            <a:pPr indent="0" lvl="0" marL="0" marR="0" rtl="0" algn="l">
              <a:lnSpc>
                <a:spcPct val="100000"/>
              </a:lnSpc>
              <a:spcBef>
                <a:spcPts val="0"/>
              </a:spcBef>
              <a:spcAft>
                <a:spcPts val="0"/>
              </a:spcAft>
              <a:buNone/>
            </a:pPr>
            <a:r>
              <a:rPr lang="en-US" sz="2300">
                <a:solidFill>
                  <a:schemeClr val="dk1"/>
                </a:solidFill>
              </a:rPr>
              <a:t>Integrating our data extraction model with medically trained LLM’s like med-paLM2.</a:t>
            </a:r>
            <a:endParaRPr sz="23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sp>
        <p:nvSpPr>
          <p:cNvPr id="449" name="Google Shape;449;p5"/>
          <p:cNvSpPr txBox="1"/>
          <p:nvPr>
            <p:ph type="title"/>
          </p:nvPr>
        </p:nvSpPr>
        <p:spPr>
          <a:xfrm>
            <a:off x="950800" y="491767"/>
            <a:ext cx="102903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Publication details</a:t>
            </a:r>
            <a:endParaRPr/>
          </a:p>
        </p:txBody>
      </p:sp>
      <p:sp>
        <p:nvSpPr>
          <p:cNvPr id="450" name="Google Shape;450;p5"/>
          <p:cNvSpPr txBox="1"/>
          <p:nvPr>
            <p:ph idx="1" type="subTitle"/>
          </p:nvPr>
        </p:nvSpPr>
        <p:spPr>
          <a:xfrm>
            <a:off x="1086622" y="2297987"/>
            <a:ext cx="8028600" cy="258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Details on Literature Review Paper </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Details of Implementation Paper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
          <p:cNvSpPr txBox="1"/>
          <p:nvPr>
            <p:ph type="title"/>
          </p:nvPr>
        </p:nvSpPr>
        <p:spPr>
          <a:xfrm>
            <a:off x="3739575" y="2759700"/>
            <a:ext cx="3964800" cy="1016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5300"/>
              <a:t>Thank you</a:t>
            </a:r>
            <a:endParaRPr sz="5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aphicFrame>
        <p:nvGraphicFramePr>
          <p:cNvPr id="184" name="Google Shape;184;g2462990575e_0_15"/>
          <p:cNvGraphicFramePr/>
          <p:nvPr/>
        </p:nvGraphicFramePr>
        <p:xfrm>
          <a:off x="333613" y="846625"/>
          <a:ext cx="3000000" cy="3000000"/>
        </p:xfrm>
        <a:graphic>
          <a:graphicData uri="http://schemas.openxmlformats.org/drawingml/2006/table">
            <a:tbl>
              <a:tblPr>
                <a:noFill/>
                <a:tableStyleId>{4D45B67E-F17D-46C2-ACC5-046695F7D946}</a:tableStyleId>
              </a:tblPr>
              <a:tblGrid>
                <a:gridCol w="1806925"/>
                <a:gridCol w="1235450"/>
                <a:gridCol w="594900"/>
                <a:gridCol w="2369525"/>
                <a:gridCol w="2570675"/>
                <a:gridCol w="2947300"/>
              </a:tblGrid>
              <a:tr h="397800">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Title</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Authors</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Year</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Aim/Objective</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Methodology</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Architecture</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1575">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Deep Learning for Automated Extraction of Primary Sites from Cancer Pathology Reports</a:t>
                      </a:r>
                      <a:endParaRPr sz="1150" u="none" cap="none" strike="noStrike">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John X. Qiu, Hong-Jun Yoon, Paul A. Fearn, and Georgia D. Tourassi</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2016</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Highlights how OCR systems based on AI can automate medical transcription and extract information from handwritten clinical notes, leading to a better understanding of entire processes. The project aims to develop an OCR application using deep learning for offline character recognition in the medical sector, addressing challenges posed by large and dispersed datasets.</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In the article, word embedding techniques and vector space models (VSMs) are discussed in relation to natural language processing (NLP). In contrast to word embedding methods, which are learnt representations of words taught using deep learning techniques, VSMs are used to encode documents inside a corpus with a feature vector based on word counts. The usage of the word2vec skip-gram approach for training word vectors is also covered in the paper. The learned word vectors may be used to create a document matrix and are used to represent a word's location within a corpus.</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Making an OCR model using CNN and RNN. According to the results, random embeddings perform better for the information extraction problem with well-populated classes. Pre-trained embeddings performed better, nevertheless, when the classification challenge comprised classes with low prevalence.</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53725">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Diagnosis of Diseases from Medical Check-up Test Reports Using OCR Technology with BoW and AdaBoost algorithms</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Wisam A. Qader, Musa M. Ameen</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2020</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a method to diagnose illness using test results from health checkups. The suggested method uses optical character recognition (OCR) technology to transform hard copy test reports into text data that may be edited.</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OCR Library Used: Tesseract </a:t>
                      </a:r>
                      <a:endParaRPr sz="1150" u="none" cap="none" strike="noStrike">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Feature Selection: BoW</a:t>
                      </a:r>
                      <a:endParaRPr sz="1150" u="none" cap="none" strike="noStrike">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Classification Algorithm: Naive Bayes</a:t>
                      </a:r>
                      <a:endParaRPr sz="1150" u="none" cap="none" strike="noStrike">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Improved Accuracy via AdaBoost Algorithm </a:t>
                      </a:r>
                      <a:endParaRPr sz="1150" u="none" cap="none" strike="noStrike">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u="none" cap="none" strike="noStrike">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OCR Technology for Disease Diagnosis from Medical Check-up Test Reports Using BoW and AdaBoost Algorithms</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85" name="Google Shape;185;g2462990575e_0_15"/>
          <p:cNvSpPr txBox="1"/>
          <p:nvPr>
            <p:ph type="title"/>
          </p:nvPr>
        </p:nvSpPr>
        <p:spPr>
          <a:xfrm>
            <a:off x="371225" y="166825"/>
            <a:ext cx="11524800" cy="756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2000"/>
              <a:buNone/>
            </a:pPr>
            <a:r>
              <a:rPr lang="en-US"/>
              <a:t>Literature Survey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aphicFrame>
        <p:nvGraphicFramePr>
          <p:cNvPr id="191" name="Google Shape;191;g2462990575e_0_32"/>
          <p:cNvGraphicFramePr/>
          <p:nvPr/>
        </p:nvGraphicFramePr>
        <p:xfrm>
          <a:off x="333600" y="2024400"/>
          <a:ext cx="3000000" cy="3000000"/>
        </p:xfrm>
        <a:graphic>
          <a:graphicData uri="http://schemas.openxmlformats.org/drawingml/2006/table">
            <a:tbl>
              <a:tblPr>
                <a:noFill/>
                <a:tableStyleId>{4D45B67E-F17D-46C2-ACC5-046695F7D946}</a:tableStyleId>
              </a:tblPr>
              <a:tblGrid>
                <a:gridCol w="1806925"/>
                <a:gridCol w="1235450"/>
                <a:gridCol w="594900"/>
                <a:gridCol w="2369525"/>
                <a:gridCol w="2570675"/>
                <a:gridCol w="2947300"/>
              </a:tblGrid>
              <a:tr h="397800">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Title</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Authors</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Year</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Aim/Objective</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Methodology</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50"/>
                        <a:buFont typeface="Arial"/>
                        <a:buNone/>
                      </a:pPr>
                      <a:r>
                        <a:rPr b="1" lang="en-US" sz="1150" u="none" cap="none" strike="noStrike">
                          <a:latin typeface="Average"/>
                          <a:ea typeface="Average"/>
                          <a:cs typeface="Average"/>
                          <a:sym typeface="Average"/>
                        </a:rPr>
                        <a:t>Architecture</a:t>
                      </a:r>
                      <a:endParaRPr b="1" sz="1150" u="none" cap="none" strike="noStrike">
                        <a:latin typeface="Average"/>
                        <a:ea typeface="Average"/>
                        <a:cs typeface="Average"/>
                        <a:sym typeface="Average"/>
                      </a:endParaRPr>
                    </a:p>
                  </a:txBody>
                  <a:tcPr marT="12700" marB="88900" marR="12700" marL="127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1575">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AUTOMATED DATA EXTRACTION FROM LAB REPORTS</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Vivek Vijayan</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2021</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The goal is to automate data extraction from laboratory results to increase accuracy and efficiency while lowering manual labour and mistakes.</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The process entails extracting the text from the lab results using optical character recognition (OCR). The relevant data is then identified and retrieved from the extracted text using natural language processing (NLP) techniques. Finally, a structured format is used to store the extracted data.</a:t>
                      </a:r>
                      <a:endParaRPr sz="1150" u="none" cap="none" strike="noStrike">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50"/>
                        <a:buFont typeface="Arial"/>
                        <a:buNone/>
                      </a:pPr>
                      <a:r>
                        <a:rPr lang="en-US" sz="1150" u="none" cap="none" strike="noStrike">
                          <a:latin typeface="Average"/>
                          <a:ea typeface="Average"/>
                          <a:cs typeface="Average"/>
                          <a:sym typeface="Average"/>
                        </a:rPr>
                        <a:t>Preprocessing modules for OpenCV Tesseract: a free and open-source OCR engine developed by Google labelImg: a tool for labelling images Faster R-CNN: to assess the object detection models using Mean Average Precision (mAP)</a:t>
                      </a:r>
                      <a:endParaRPr sz="1150" u="none" cap="none" strike="noStrike">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150"/>
                        <a:buFont typeface="Arial"/>
                        <a:buNone/>
                      </a:pPr>
                      <a:r>
                        <a:t/>
                      </a:r>
                      <a:endParaRPr sz="1150" u="none" cap="none" strike="noStrike">
                        <a:latin typeface="Average"/>
                        <a:ea typeface="Average"/>
                        <a:cs typeface="Average"/>
                        <a:sym typeface="Average"/>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92" name="Google Shape;192;g2462990575e_0_32"/>
          <p:cNvSpPr txBox="1"/>
          <p:nvPr>
            <p:ph idx="4294967295" type="title"/>
          </p:nvPr>
        </p:nvSpPr>
        <p:spPr>
          <a:xfrm>
            <a:off x="371225" y="166825"/>
            <a:ext cx="11487000" cy="756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2000"/>
              <a:buNone/>
            </a:pPr>
            <a:r>
              <a:rPr lang="en-US"/>
              <a:t>Literature Survey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462990575e_0_55"/>
          <p:cNvSpPr txBox="1"/>
          <p:nvPr>
            <p:ph idx="1" type="subTitle"/>
          </p:nvPr>
        </p:nvSpPr>
        <p:spPr>
          <a:xfrm>
            <a:off x="982525" y="2327575"/>
            <a:ext cx="9445500" cy="29244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1200"/>
              </a:spcBef>
              <a:spcAft>
                <a:spcPts val="0"/>
              </a:spcAft>
              <a:buSzPts val="2000"/>
              <a:buFont typeface="Arial"/>
              <a:buChar char="●"/>
            </a:pPr>
            <a:r>
              <a:rPr b="0" lang="en-US" sz="2000">
                <a:latin typeface="Arial"/>
                <a:ea typeface="Arial"/>
                <a:cs typeface="Arial"/>
                <a:sym typeface="Arial"/>
              </a:rPr>
              <a:t>A well diverse dataset of hematology reports with different formats. </a:t>
            </a:r>
            <a:endParaRPr b="0"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0" lang="en-US" sz="2000">
                <a:latin typeface="Arial"/>
                <a:ea typeface="Arial"/>
                <a:cs typeface="Arial"/>
                <a:sym typeface="Arial"/>
              </a:rPr>
              <a:t>These datasets have been chosen so that we can train our model to deal with different inconsistencies that would be encountered. </a:t>
            </a:r>
            <a:endParaRPr b="0"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0" lang="en-US" sz="2000">
                <a:latin typeface="Arial"/>
                <a:ea typeface="Arial"/>
                <a:cs typeface="Arial"/>
                <a:sym typeface="Arial"/>
              </a:rPr>
              <a:t>Different words/keywords help us make our model errors-less and easier to implement for all the concerned users.</a:t>
            </a:r>
            <a:endParaRPr b="0" sz="2000">
              <a:latin typeface="Arial"/>
              <a:ea typeface="Arial"/>
              <a:cs typeface="Arial"/>
              <a:sym typeface="Arial"/>
            </a:endParaRPr>
          </a:p>
        </p:txBody>
      </p:sp>
      <p:sp>
        <p:nvSpPr>
          <p:cNvPr id="199" name="Google Shape;199;g2462990575e_0_55"/>
          <p:cNvSpPr txBox="1"/>
          <p:nvPr>
            <p:ph type="title"/>
          </p:nvPr>
        </p:nvSpPr>
        <p:spPr>
          <a:xfrm>
            <a:off x="3113250" y="492650"/>
            <a:ext cx="5965500" cy="763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None/>
            </a:pPr>
            <a:r>
              <a:rPr lang="en-US"/>
              <a:t>Requirement Gathering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462990575e_0_66"/>
          <p:cNvSpPr txBox="1"/>
          <p:nvPr>
            <p:ph idx="1" type="body"/>
          </p:nvPr>
        </p:nvSpPr>
        <p:spPr>
          <a:xfrm>
            <a:off x="950800" y="1825625"/>
            <a:ext cx="4192800" cy="4313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a:solidFill>
                  <a:schemeClr val="dk1"/>
                </a:solidFill>
              </a:rPr>
              <a:t>Software Requirements</a:t>
            </a:r>
            <a:endParaRPr>
              <a:solidFill>
                <a:schemeClr val="dk1"/>
              </a:solidFill>
            </a:endParaRPr>
          </a:p>
          <a:p>
            <a:pPr indent="-406400" lvl="0" marL="457200" marR="0" rtl="0" algn="l">
              <a:lnSpc>
                <a:spcPct val="90000"/>
              </a:lnSpc>
              <a:spcBef>
                <a:spcPts val="0"/>
              </a:spcBef>
              <a:spcAft>
                <a:spcPts val="0"/>
              </a:spcAft>
              <a:buClr>
                <a:schemeClr val="dk1"/>
              </a:buClr>
              <a:buSzPts val="2800"/>
              <a:buChar char="•"/>
            </a:pPr>
            <a:r>
              <a:rPr lang="en-US">
                <a:solidFill>
                  <a:schemeClr val="dk1"/>
                </a:solidFill>
              </a:rPr>
              <a:t>Jupyter NB</a:t>
            </a:r>
            <a:endParaRPr>
              <a:solidFill>
                <a:schemeClr val="dk1"/>
              </a:solidFill>
            </a:endParaRPr>
          </a:p>
          <a:p>
            <a:pPr indent="-406400" lvl="0" marL="457200" marR="0" rtl="0" algn="l">
              <a:lnSpc>
                <a:spcPct val="90000"/>
              </a:lnSpc>
              <a:spcBef>
                <a:spcPts val="0"/>
              </a:spcBef>
              <a:spcAft>
                <a:spcPts val="0"/>
              </a:spcAft>
              <a:buClr>
                <a:schemeClr val="dk1"/>
              </a:buClr>
              <a:buSzPts val="2800"/>
              <a:buChar char="•"/>
            </a:pPr>
            <a:r>
              <a:rPr lang="en-US">
                <a:solidFill>
                  <a:schemeClr val="dk1"/>
                </a:solidFill>
              </a:rPr>
              <a:t>Python</a:t>
            </a:r>
            <a:endParaRPr>
              <a:solidFill>
                <a:schemeClr val="dk1"/>
              </a:solidFill>
            </a:endParaRPr>
          </a:p>
          <a:p>
            <a:pPr indent="-406400" lvl="0" marL="457200" marR="0" rtl="0" algn="l">
              <a:lnSpc>
                <a:spcPct val="90000"/>
              </a:lnSpc>
              <a:spcBef>
                <a:spcPts val="0"/>
              </a:spcBef>
              <a:spcAft>
                <a:spcPts val="0"/>
              </a:spcAft>
              <a:buClr>
                <a:schemeClr val="dk1"/>
              </a:buClr>
              <a:buSzPts val="2800"/>
              <a:buChar char="•"/>
            </a:pPr>
            <a:r>
              <a:rPr lang="en-US">
                <a:solidFill>
                  <a:schemeClr val="dk1"/>
                </a:solidFill>
              </a:rPr>
              <a:t>Anaconda</a:t>
            </a:r>
            <a:endParaRPr>
              <a:solidFill>
                <a:schemeClr val="dk1"/>
              </a:solidFill>
            </a:endParaRPr>
          </a:p>
          <a:p>
            <a:pPr indent="-406400" lvl="0" marL="457200" marR="0" rtl="0" algn="l">
              <a:lnSpc>
                <a:spcPct val="90000"/>
              </a:lnSpc>
              <a:spcBef>
                <a:spcPts val="0"/>
              </a:spcBef>
              <a:spcAft>
                <a:spcPts val="0"/>
              </a:spcAft>
              <a:buClr>
                <a:schemeClr val="dk1"/>
              </a:buClr>
              <a:buSzPts val="2800"/>
              <a:buChar char="•"/>
            </a:pPr>
            <a:r>
              <a:rPr lang="en-US">
                <a:solidFill>
                  <a:schemeClr val="dk1"/>
                </a:solidFill>
              </a:rPr>
              <a:t>Text editor</a:t>
            </a:r>
            <a:endParaRPr>
              <a:solidFill>
                <a:schemeClr val="dk1"/>
              </a:solidFill>
            </a:endParaRPr>
          </a:p>
          <a:p>
            <a:pPr indent="-406400" lvl="0" marL="457200" marR="0" rtl="0" algn="l">
              <a:lnSpc>
                <a:spcPct val="90000"/>
              </a:lnSpc>
              <a:spcBef>
                <a:spcPts val="0"/>
              </a:spcBef>
              <a:spcAft>
                <a:spcPts val="0"/>
              </a:spcAft>
              <a:buClr>
                <a:schemeClr val="dk1"/>
              </a:buClr>
              <a:buSzPts val="2800"/>
              <a:buChar char="•"/>
            </a:pPr>
            <a:r>
              <a:rPr lang="en-US">
                <a:solidFill>
                  <a:schemeClr val="dk1"/>
                </a:solidFill>
              </a:rPr>
              <a:t>Web browser (internet connection)</a:t>
            </a:r>
            <a:endParaRPr>
              <a:solidFill>
                <a:schemeClr val="dk1"/>
              </a:solidFill>
            </a:endParaRPr>
          </a:p>
        </p:txBody>
      </p:sp>
      <p:sp>
        <p:nvSpPr>
          <p:cNvPr id="206" name="Google Shape;206;g2462990575e_0_66"/>
          <p:cNvSpPr txBox="1"/>
          <p:nvPr>
            <p:ph idx="4294967295" type="title"/>
          </p:nvPr>
        </p:nvSpPr>
        <p:spPr>
          <a:xfrm>
            <a:off x="885175" y="365125"/>
            <a:ext cx="10515600" cy="4815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None/>
            </a:pPr>
            <a:r>
              <a:rPr lang="en-US"/>
              <a:t>Requirement Gathering</a:t>
            </a:r>
            <a:endParaRPr/>
          </a:p>
        </p:txBody>
      </p:sp>
      <p:sp>
        <p:nvSpPr>
          <p:cNvPr id="207" name="Google Shape;207;g2462990575e_0_66"/>
          <p:cNvSpPr txBox="1"/>
          <p:nvPr>
            <p:ph idx="1" type="body"/>
          </p:nvPr>
        </p:nvSpPr>
        <p:spPr>
          <a:xfrm>
            <a:off x="5848875" y="1825625"/>
            <a:ext cx="4670400" cy="43512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1000"/>
              </a:spcBef>
              <a:spcAft>
                <a:spcPts val="0"/>
              </a:spcAft>
              <a:buSzPts val="1946"/>
              <a:buNone/>
            </a:pPr>
            <a:r>
              <a:rPr lang="en-US">
                <a:solidFill>
                  <a:schemeClr val="dk1"/>
                </a:solidFill>
              </a:rPr>
              <a:t>Hardware Requirements</a:t>
            </a:r>
            <a:endParaRPr>
              <a:solidFill>
                <a:schemeClr val="dk1"/>
              </a:solidFill>
            </a:endParaRPr>
          </a:p>
          <a:p>
            <a:pPr indent="-406400" lvl="0" marL="457200" rtl="0" algn="l">
              <a:lnSpc>
                <a:spcPct val="90000"/>
              </a:lnSpc>
              <a:spcBef>
                <a:spcPts val="1000"/>
              </a:spcBef>
              <a:spcAft>
                <a:spcPts val="0"/>
              </a:spcAft>
              <a:buClr>
                <a:schemeClr val="dk1"/>
              </a:buClr>
              <a:buSzPts val="2800"/>
              <a:buChar char="•"/>
            </a:pPr>
            <a:r>
              <a:rPr lang="en-US">
                <a:solidFill>
                  <a:schemeClr val="dk1"/>
                </a:solidFill>
              </a:rPr>
              <a:t>Processor:  Intel core i5, 8th gen and above</a:t>
            </a:r>
            <a:endParaRPr>
              <a:solidFill>
                <a:schemeClr val="dk1"/>
              </a:solidFill>
            </a:endParaRPr>
          </a:p>
          <a:p>
            <a:pPr indent="-406400" lvl="0" marL="457200" rtl="0" algn="l">
              <a:lnSpc>
                <a:spcPct val="90000"/>
              </a:lnSpc>
              <a:spcBef>
                <a:spcPts val="0"/>
              </a:spcBef>
              <a:spcAft>
                <a:spcPts val="0"/>
              </a:spcAft>
              <a:buClr>
                <a:schemeClr val="dk1"/>
              </a:buClr>
              <a:buSzPts val="2800"/>
              <a:buChar char="•"/>
            </a:pPr>
            <a:r>
              <a:rPr lang="en-US">
                <a:solidFill>
                  <a:schemeClr val="dk1"/>
                </a:solidFill>
              </a:rPr>
              <a:t>RAM: 8GB and above</a:t>
            </a:r>
            <a:endParaRPr>
              <a:solidFill>
                <a:schemeClr val="dk1"/>
              </a:solidFill>
            </a:endParaRPr>
          </a:p>
          <a:p>
            <a:pPr indent="-406400" lvl="0" marL="457200" rtl="0" algn="l">
              <a:lnSpc>
                <a:spcPct val="90000"/>
              </a:lnSpc>
              <a:spcBef>
                <a:spcPts val="0"/>
              </a:spcBef>
              <a:spcAft>
                <a:spcPts val="0"/>
              </a:spcAft>
              <a:buClr>
                <a:schemeClr val="dk1"/>
              </a:buClr>
              <a:buSzPts val="2800"/>
              <a:buChar char="•"/>
            </a:pPr>
            <a:r>
              <a:rPr lang="en-US">
                <a:solidFill>
                  <a:schemeClr val="dk1"/>
                </a:solidFill>
              </a:rPr>
              <a:t>Storage: 80GB and above</a:t>
            </a:r>
            <a:endParaRPr>
              <a:solidFill>
                <a:schemeClr val="dk1"/>
              </a:solidFill>
            </a:endParaRPr>
          </a:p>
          <a:p>
            <a:pPr indent="-406400" lvl="0" marL="457200" rtl="0" algn="l">
              <a:lnSpc>
                <a:spcPct val="90000"/>
              </a:lnSpc>
              <a:spcBef>
                <a:spcPts val="0"/>
              </a:spcBef>
              <a:spcAft>
                <a:spcPts val="0"/>
              </a:spcAft>
              <a:buClr>
                <a:schemeClr val="dk1"/>
              </a:buClr>
              <a:buSzPts val="2800"/>
              <a:buChar char="•"/>
            </a:pPr>
            <a:r>
              <a:rPr lang="en-US">
                <a:solidFill>
                  <a:schemeClr val="dk1"/>
                </a:solidFill>
              </a:rPr>
              <a:t>Display: CRT/ LCD/ LED</a:t>
            </a:r>
            <a:endParaRPr>
              <a:solidFill>
                <a:schemeClr val="dk1"/>
              </a:solidFill>
            </a:endParaRPr>
          </a:p>
          <a:p>
            <a:pPr indent="-406400" lvl="0" marL="457200" rtl="0" algn="l">
              <a:lnSpc>
                <a:spcPct val="90000"/>
              </a:lnSpc>
              <a:spcBef>
                <a:spcPts val="0"/>
              </a:spcBef>
              <a:spcAft>
                <a:spcPts val="0"/>
              </a:spcAft>
              <a:buClr>
                <a:schemeClr val="dk1"/>
              </a:buClr>
              <a:buSzPts val="2800"/>
              <a:buChar char="•"/>
            </a:pPr>
            <a:r>
              <a:rPr lang="en-US">
                <a:solidFill>
                  <a:schemeClr val="dk1"/>
                </a:solidFill>
              </a:rPr>
              <a:t>Camera:  pixel resolution of at least 5 MP</a:t>
            </a:r>
            <a:endParaRPr>
              <a:solidFill>
                <a:schemeClr val="dk1"/>
              </a:solidFill>
            </a:endParaRPr>
          </a:p>
          <a:p>
            <a:pPr indent="-406400" lvl="0" marL="457200" rtl="0" algn="l">
              <a:lnSpc>
                <a:spcPct val="90000"/>
              </a:lnSpc>
              <a:spcBef>
                <a:spcPts val="0"/>
              </a:spcBef>
              <a:spcAft>
                <a:spcPts val="0"/>
              </a:spcAft>
              <a:buClr>
                <a:schemeClr val="dk1"/>
              </a:buClr>
              <a:buSzPts val="2800"/>
              <a:buChar char="•"/>
            </a:pPr>
            <a:r>
              <a:rPr lang="en-US">
                <a:solidFill>
                  <a:schemeClr val="dk1"/>
                </a:solidFill>
              </a:rPr>
              <a:t>Mouse: Compatible mouse</a:t>
            </a:r>
            <a:endParaRPr>
              <a:solidFill>
                <a:schemeClr val="dk1"/>
              </a:solidFill>
            </a:endParaRPr>
          </a:p>
          <a:p>
            <a:pPr indent="-406400" lvl="0" marL="457200" rtl="0" algn="l">
              <a:lnSpc>
                <a:spcPct val="90000"/>
              </a:lnSpc>
              <a:spcBef>
                <a:spcPts val="0"/>
              </a:spcBef>
              <a:spcAft>
                <a:spcPts val="0"/>
              </a:spcAft>
              <a:buClr>
                <a:schemeClr val="dk1"/>
              </a:buClr>
              <a:buSzPts val="2800"/>
              <a:buChar char="•"/>
            </a:pPr>
            <a:r>
              <a:rPr lang="en-US">
                <a:solidFill>
                  <a:schemeClr val="dk1"/>
                </a:solidFill>
              </a:rPr>
              <a:t>Keyboard: normal or multimedia</a:t>
            </a:r>
            <a:endParaRPr>
              <a:solidFill>
                <a:schemeClr val="dk1"/>
              </a:solidFill>
            </a:endParaRPr>
          </a:p>
          <a:p>
            <a:pPr indent="-406400" lvl="0" marL="457200" rtl="0" algn="l">
              <a:lnSpc>
                <a:spcPct val="90000"/>
              </a:lnSpc>
              <a:spcBef>
                <a:spcPts val="1000"/>
              </a:spcBef>
              <a:spcAft>
                <a:spcPts val="0"/>
              </a:spcAft>
              <a:buClr>
                <a:schemeClr val="dk1"/>
              </a:buClr>
              <a:buSzPts val="2800"/>
              <a:buChar char="•"/>
            </a:pPr>
            <a:r>
              <a:rPr lang="en-US">
                <a:solidFill>
                  <a:schemeClr val="dk1"/>
                </a:solidFill>
              </a:rPr>
              <a:t>Internet connectivity</a:t>
            </a:r>
            <a:endParaRPr>
              <a:solidFill>
                <a:schemeClr val="dk1"/>
              </a:solidFill>
            </a:endParaRPr>
          </a:p>
          <a:p>
            <a:pPr indent="0" lvl="0" marL="0" rtl="0" algn="l">
              <a:lnSpc>
                <a:spcPct val="90000"/>
              </a:lnSpc>
              <a:spcBef>
                <a:spcPts val="1000"/>
              </a:spcBef>
              <a:spcAft>
                <a:spcPts val="0"/>
              </a:spcAft>
              <a:buSzPts val="1946"/>
              <a:buNone/>
            </a:pPr>
            <a:r>
              <a:t/>
            </a:r>
            <a:endParaRPr>
              <a:solidFill>
                <a:schemeClr val="dk1"/>
              </a:solidFill>
            </a:endParaRPr>
          </a:p>
          <a:p>
            <a:pPr indent="0" lvl="0" marL="0" rtl="0" algn="l">
              <a:lnSpc>
                <a:spcPct val="90000"/>
              </a:lnSpc>
              <a:spcBef>
                <a:spcPts val="1000"/>
              </a:spcBef>
              <a:spcAft>
                <a:spcPts val="0"/>
              </a:spcAft>
              <a:buSzPts val="1946"/>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462990575e_0_76"/>
          <p:cNvSpPr txBox="1"/>
          <p:nvPr>
            <p:ph type="title"/>
          </p:nvPr>
        </p:nvSpPr>
        <p:spPr>
          <a:xfrm>
            <a:off x="950800" y="491767"/>
            <a:ext cx="10290300" cy="763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2000"/>
              <a:buNone/>
            </a:pPr>
            <a:r>
              <a:rPr lang="en-US"/>
              <a:t>Project Timeline Diagram</a:t>
            </a:r>
            <a:endParaRPr/>
          </a:p>
        </p:txBody>
      </p:sp>
      <p:pic>
        <p:nvPicPr>
          <p:cNvPr id="214" name="Google Shape;214;g2462990575e_0_76"/>
          <p:cNvPicPr preferRelativeResize="0"/>
          <p:nvPr/>
        </p:nvPicPr>
        <p:blipFill>
          <a:blip r:embed="rId3">
            <a:alphaModFix/>
          </a:blip>
          <a:stretch>
            <a:fillRect/>
          </a:stretch>
        </p:blipFill>
        <p:spPr>
          <a:xfrm>
            <a:off x="152350" y="2165054"/>
            <a:ext cx="11887199" cy="29271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462990575e_0_86"/>
          <p:cNvSpPr txBox="1"/>
          <p:nvPr>
            <p:ph type="title"/>
          </p:nvPr>
        </p:nvSpPr>
        <p:spPr>
          <a:xfrm>
            <a:off x="4262250" y="116000"/>
            <a:ext cx="3667500" cy="61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000"/>
              <a:buNone/>
            </a:pPr>
            <a:r>
              <a:rPr lang="en-US"/>
              <a:t>System Design</a:t>
            </a:r>
            <a:endParaRPr/>
          </a:p>
        </p:txBody>
      </p:sp>
      <p:sp>
        <p:nvSpPr>
          <p:cNvPr id="221" name="Google Shape;221;g2462990575e_0_86"/>
          <p:cNvSpPr txBox="1"/>
          <p:nvPr/>
        </p:nvSpPr>
        <p:spPr>
          <a:xfrm>
            <a:off x="4212750" y="6457800"/>
            <a:ext cx="3766500" cy="400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300"/>
              <a:buFont typeface="Arial"/>
              <a:buNone/>
            </a:pPr>
            <a:r>
              <a:rPr b="0" i="0" lang="en-US" u="none" cap="none" strike="noStrike">
                <a:solidFill>
                  <a:schemeClr val="dk1"/>
                </a:solidFill>
                <a:latin typeface="Arial"/>
                <a:ea typeface="Arial"/>
                <a:cs typeface="Arial"/>
                <a:sym typeface="Arial"/>
              </a:rPr>
              <a:t>Use Case Diagram for the entire system</a:t>
            </a:r>
            <a:endParaRPr b="0" i="0" u="none" cap="none" strike="noStrike">
              <a:solidFill>
                <a:srgbClr val="000000"/>
              </a:solidFill>
              <a:latin typeface="Arial"/>
              <a:ea typeface="Arial"/>
              <a:cs typeface="Arial"/>
              <a:sym typeface="Arial"/>
            </a:endParaRPr>
          </a:p>
        </p:txBody>
      </p:sp>
      <p:pic>
        <p:nvPicPr>
          <p:cNvPr id="222" name="Google Shape;222;g2462990575e_0_86"/>
          <p:cNvPicPr preferRelativeResize="0"/>
          <p:nvPr/>
        </p:nvPicPr>
        <p:blipFill>
          <a:blip r:embed="rId3">
            <a:alphaModFix/>
          </a:blip>
          <a:stretch>
            <a:fillRect/>
          </a:stretch>
        </p:blipFill>
        <p:spPr>
          <a:xfrm>
            <a:off x="3486950" y="785575"/>
            <a:ext cx="5218109" cy="542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edical Technology Advances by Slidesgo">
  <a:themeElements>
    <a:clrScheme name="Simple Light">
      <a:dk1>
        <a:srgbClr val="1F2B6C"/>
      </a:dk1>
      <a:lt1>
        <a:srgbClr val="FFFFFF"/>
      </a:lt1>
      <a:dk2>
        <a:srgbClr val="000000"/>
      </a:dk2>
      <a:lt2>
        <a:srgbClr val="EEEEEE"/>
      </a:lt2>
      <a:accent1>
        <a:srgbClr val="E7F7FF"/>
      </a:accent1>
      <a:accent2>
        <a:srgbClr val="159FED"/>
      </a:accent2>
      <a:accent3>
        <a:srgbClr val="73E1CD"/>
      </a:accent3>
      <a:accent4>
        <a:srgbClr val="8292E8"/>
      </a:accent4>
      <a:accent5>
        <a:srgbClr val="8292E8"/>
      </a:accent5>
      <a:accent6>
        <a:srgbClr val="1F2B6C"/>
      </a:accent6>
      <a:hlink>
        <a:srgbClr val="1F2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2022-09-29T04:27:00Z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FD5F6718BBFD4B68A1DF614BEF13A888</vt:lpwstr>
  </property>
  <property fmtid="{D5CDD505-2E9C-101B-9397-08002B2CF9AE}" pid="3" name="KSOProductBuildVer">
    <vt:lpwstr>1033-11.2.0.11380</vt:lpwstr>
  </property>
</Properties>
</file>